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5" r:id="rId3"/>
    <p:sldId id="258" r:id="rId4"/>
    <p:sldId id="266" r:id="rId5"/>
    <p:sldId id="259" r:id="rId6"/>
    <p:sldId id="269" r:id="rId7"/>
    <p:sldId id="264" r:id="rId8"/>
    <p:sldId id="268" r:id="rId9"/>
    <p:sldId id="267" r:id="rId10"/>
    <p:sldId id="270" r:id="rId11"/>
    <p:sldId id="271" r:id="rId12"/>
    <p:sldId id="273" r:id="rId13"/>
    <p:sldId id="272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0E87C-FE51-43E3-A86C-B871B1FD5F31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94EB7-DF8D-419C-A184-9290A5152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BF189-4630-4775-6B33-498EA5792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4735AA-6E73-FD35-3844-D09D05327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D7673-686F-EEA7-C221-260EC2AD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E6E0F7-035C-FD58-7D17-70041ECC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93F0D-1860-9E05-B401-3C6D41F4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7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5990F-C6E1-6649-F0F8-50595C11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DEF2E-272A-19A1-01C7-A84FE2ABA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BC851-DA3B-E165-D6ED-8ADCE918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6C89E-2BE6-AF3D-0F88-9A9D194B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048F1-F26D-64E7-84AE-04E76F96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4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75DE78-62E3-638E-8C31-9540006FC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46B7BB-4E04-AC64-F786-41831D3F8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C1755-F247-0E1A-C641-5466C40F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65EDA-87A7-E3EA-2853-EE7FE466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D234FD-7747-73A6-332F-ADFB1DDC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19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90D0E-E45A-162A-438E-F3901283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14209-8FC2-63D3-17AD-2BD1A0042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D62A4-A4CC-C307-81E7-DE929077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DDD07-941C-9C19-BC6A-782C1450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CDB69-9BEB-3D6F-9C50-CA206DD3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1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CD037-53F3-239F-B7CB-7966DD20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3AB552-6B80-4F9B-5283-D65C38DF5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6F6342-2585-C6EF-1CB8-DE9FEDC8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C1E69-B499-935D-E179-AE82B866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AA1838-7446-955E-DD8C-962FE172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7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B7558-B5A5-06CF-2BB9-A6346138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07615B-EDF7-FA5B-67AF-D98E578B1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8EA54B-11F5-7393-3DBE-EFE281383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5D67D-0D6F-68DE-63D2-BB2F67F3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00DA01-1B21-5221-A5A2-FBD3ED34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505EE-6EAB-98B3-24B8-963720B3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8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0E2C1-A6C3-4BE9-9A76-0CAD0F6A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9715F6-9E83-54C5-C986-2C9AE464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2792DB-ED11-C830-1278-095ABFE6E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A3143-987A-33DB-8DAE-DDADE28A7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0BD0D6-A28A-C369-A07D-EA36970A7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4A6BD7-E2E7-E596-C9ED-F188450D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AE45D7-16EB-A1B8-31D2-35D218B8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932589-39E2-B02B-91FB-F4CA1239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72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6069C-C019-DFA9-5870-542AA7D1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821B35-6FB0-2C3A-24A1-D1674D2F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8DB70A-6B21-29ED-167B-6FFCEED5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F0985-722E-49CB-3DC6-C49205F3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8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32A9B4-E63C-86AB-17C7-DC97AE28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3AE35-3E50-6977-0DD9-4DFF6517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00AC7D-A04B-4681-83E8-F7103047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97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F4249-4AE1-DF36-BAE3-6DEBA409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B55E-798E-7172-FBBE-51F164070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EA422D-F2A1-57D1-D83B-821938622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2CB61B-2353-3B30-2A8C-77778329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58E0F-D0D3-CFD8-85B8-9BD1CE3F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6F57C7-FD83-B604-9A1F-04A0647E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7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C6C6D-AAB3-B02C-29DF-9860D326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28ACA8-6181-282D-79DF-54265C46E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9A7E92-803B-97A4-F1BA-FD3D0E557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0AAA1-D998-5CE1-1637-C4A5F8BEE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64045D-2E26-65F6-25A2-20B0219C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AAF67D-86B0-AAE4-93F8-27262FCD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7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5DC029-06E5-98F7-2BAB-55375ACA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91205B-3B73-5AD1-4DA1-D291359B0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AC740-26F9-321C-443A-416804ADC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1A73-32F7-4B83-9A74-BC88F9196C94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04A77-17E6-5A13-A314-00EECE33E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55866D-CB29-D165-D746-C77E2642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2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microsoft.com/office/2007/relationships/hdphoto" Target="../media/hdphoto5.wdp"/><Relationship Id="rId39" Type="http://schemas.openxmlformats.org/officeDocument/2006/relationships/image" Target="../media/image32.png"/><Relationship Id="rId21" Type="http://schemas.microsoft.com/office/2007/relationships/hdphoto" Target="../media/hdphoto4.wdp"/><Relationship Id="rId34" Type="http://schemas.openxmlformats.org/officeDocument/2006/relationships/image" Target="../media/image27.png"/><Relationship Id="rId42" Type="http://schemas.openxmlformats.org/officeDocument/2006/relationships/image" Target="../media/image35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3.png"/><Relationship Id="rId41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openxmlformats.org/officeDocument/2006/relationships/image" Target="../media/image19.png"/><Relationship Id="rId32" Type="http://schemas.openxmlformats.org/officeDocument/2006/relationships/image" Target="../media/image25.png"/><Relationship Id="rId37" Type="http://schemas.openxmlformats.org/officeDocument/2006/relationships/image" Target="../media/image30.png"/><Relationship Id="rId40" Type="http://schemas.openxmlformats.org/officeDocument/2006/relationships/image" Target="../media/image33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36" Type="http://schemas.openxmlformats.org/officeDocument/2006/relationships/image" Target="../media/image29.png"/><Relationship Id="rId10" Type="http://schemas.microsoft.com/office/2007/relationships/hdphoto" Target="../media/hdphoto3.wdp"/><Relationship Id="rId19" Type="http://schemas.openxmlformats.org/officeDocument/2006/relationships/image" Target="../media/image15.png"/><Relationship Id="rId31" Type="http://schemas.microsoft.com/office/2007/relationships/hdphoto" Target="../media/hdphoto6.wdp"/><Relationship Id="rId44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8.png"/><Relationship Id="rId43" Type="http://schemas.microsoft.com/office/2007/relationships/hdphoto" Target="../media/hdphoto7.wdp"/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0.png"/><Relationship Id="rId33" Type="http://schemas.openxmlformats.org/officeDocument/2006/relationships/image" Target="../media/image26.png"/><Relationship Id="rId38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microsoft.com/office/2007/relationships/hdphoto" Target="../media/hdphoto12.wdp"/><Relationship Id="rId26" Type="http://schemas.openxmlformats.org/officeDocument/2006/relationships/image" Target="../media/image54.png"/><Relationship Id="rId39" Type="http://schemas.openxmlformats.org/officeDocument/2006/relationships/image" Target="../media/image63.png"/><Relationship Id="rId21" Type="http://schemas.microsoft.com/office/2007/relationships/hdphoto" Target="../media/hdphoto13.wdp"/><Relationship Id="rId34" Type="http://schemas.openxmlformats.org/officeDocument/2006/relationships/image" Target="../media/image59.png"/><Relationship Id="rId42" Type="http://schemas.microsoft.com/office/2007/relationships/hdphoto" Target="../media/hdphoto19.wdp"/><Relationship Id="rId47" Type="http://schemas.openxmlformats.org/officeDocument/2006/relationships/image" Target="../media/image69.png"/><Relationship Id="rId50" Type="http://schemas.openxmlformats.org/officeDocument/2006/relationships/image" Target="../media/image71.png"/><Relationship Id="rId55" Type="http://schemas.openxmlformats.org/officeDocument/2006/relationships/image" Target="../media/image7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6" Type="http://schemas.openxmlformats.org/officeDocument/2006/relationships/image" Target="../media/image47.png"/><Relationship Id="rId29" Type="http://schemas.microsoft.com/office/2007/relationships/hdphoto" Target="../media/hdphoto16.wdp"/><Relationship Id="rId11" Type="http://schemas.openxmlformats.org/officeDocument/2006/relationships/image" Target="../media/image44.png"/><Relationship Id="rId24" Type="http://schemas.openxmlformats.org/officeDocument/2006/relationships/image" Target="../media/image53.png"/><Relationship Id="rId32" Type="http://schemas.openxmlformats.org/officeDocument/2006/relationships/image" Target="../media/image58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45" Type="http://schemas.microsoft.com/office/2007/relationships/hdphoto" Target="../media/hdphoto20.wdp"/><Relationship Id="rId53" Type="http://schemas.openxmlformats.org/officeDocument/2006/relationships/image" Target="../media/image73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19" Type="http://schemas.openxmlformats.org/officeDocument/2006/relationships/image" Target="../media/image49.png"/><Relationship Id="rId31" Type="http://schemas.openxmlformats.org/officeDocument/2006/relationships/image" Target="../media/image57.png"/><Relationship Id="rId44" Type="http://schemas.openxmlformats.org/officeDocument/2006/relationships/image" Target="../media/image67.png"/><Relationship Id="rId52" Type="http://schemas.microsoft.com/office/2007/relationships/hdphoto" Target="../media/hdphoto22.wdp"/><Relationship Id="rId4" Type="http://schemas.microsoft.com/office/2007/relationships/hdphoto" Target="../media/hdphoto8.wdp"/><Relationship Id="rId9" Type="http://schemas.openxmlformats.org/officeDocument/2006/relationships/image" Target="../media/image42.png"/><Relationship Id="rId14" Type="http://schemas.microsoft.com/office/2007/relationships/hdphoto" Target="../media/hdphoto11.wdp"/><Relationship Id="rId22" Type="http://schemas.openxmlformats.org/officeDocument/2006/relationships/image" Target="../media/image51.png"/><Relationship Id="rId27" Type="http://schemas.microsoft.com/office/2007/relationships/hdphoto" Target="../media/hdphoto15.wdp"/><Relationship Id="rId30" Type="http://schemas.openxmlformats.org/officeDocument/2006/relationships/image" Target="../media/image56.png"/><Relationship Id="rId35" Type="http://schemas.openxmlformats.org/officeDocument/2006/relationships/image" Target="../media/image60.png"/><Relationship Id="rId43" Type="http://schemas.openxmlformats.org/officeDocument/2006/relationships/image" Target="../media/image66.png"/><Relationship Id="rId48" Type="http://schemas.microsoft.com/office/2007/relationships/hdphoto" Target="../media/hdphoto21.wdp"/><Relationship Id="rId56" Type="http://schemas.openxmlformats.org/officeDocument/2006/relationships/image" Target="../media/image76.svg"/><Relationship Id="rId8" Type="http://schemas.microsoft.com/office/2007/relationships/hdphoto" Target="../media/hdphoto9.wdp"/><Relationship Id="rId51" Type="http://schemas.openxmlformats.org/officeDocument/2006/relationships/image" Target="../media/image72.png"/><Relationship Id="rId3" Type="http://schemas.openxmlformats.org/officeDocument/2006/relationships/image" Target="../media/image38.png"/><Relationship Id="rId12" Type="http://schemas.microsoft.com/office/2007/relationships/hdphoto" Target="../media/hdphoto10.wdp"/><Relationship Id="rId17" Type="http://schemas.openxmlformats.org/officeDocument/2006/relationships/image" Target="../media/image48.png"/><Relationship Id="rId25" Type="http://schemas.microsoft.com/office/2007/relationships/hdphoto" Target="../media/hdphoto14.wdp"/><Relationship Id="rId33" Type="http://schemas.microsoft.com/office/2007/relationships/hdphoto" Target="../media/hdphoto17.wdp"/><Relationship Id="rId38" Type="http://schemas.openxmlformats.org/officeDocument/2006/relationships/image" Target="../media/image62.png"/><Relationship Id="rId46" Type="http://schemas.openxmlformats.org/officeDocument/2006/relationships/image" Target="../media/image68.png"/><Relationship Id="rId20" Type="http://schemas.openxmlformats.org/officeDocument/2006/relationships/image" Target="../media/image50.png"/><Relationship Id="rId41" Type="http://schemas.openxmlformats.org/officeDocument/2006/relationships/image" Target="../media/image65.png"/><Relationship Id="rId54" Type="http://schemas.openxmlformats.org/officeDocument/2006/relationships/image" Target="../media/image7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5" Type="http://schemas.openxmlformats.org/officeDocument/2006/relationships/image" Target="../media/image46.png"/><Relationship Id="rId23" Type="http://schemas.openxmlformats.org/officeDocument/2006/relationships/image" Target="../media/image52.png"/><Relationship Id="rId28" Type="http://schemas.openxmlformats.org/officeDocument/2006/relationships/image" Target="../media/image55.png"/><Relationship Id="rId36" Type="http://schemas.microsoft.com/office/2007/relationships/hdphoto" Target="../media/hdphoto18.wdp"/><Relationship Id="rId4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sv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10" Type="http://schemas.openxmlformats.org/officeDocument/2006/relationships/image" Target="../media/image105.svg"/><Relationship Id="rId4" Type="http://schemas.openxmlformats.org/officeDocument/2006/relationships/image" Target="../media/image99.svg"/><Relationship Id="rId9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D7C964FF-270E-9EE0-B874-6492D83AB26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327650" y="0"/>
            <a:ext cx="6864350" cy="6858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19355A01-EBA4-90A9-76A0-23D222642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3175"/>
            <a:ext cx="1139825" cy="113982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FE0E98F-EDBB-C7F0-27EB-919210FD0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3175"/>
            <a:ext cx="1146175" cy="113982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6B94D677-62F9-0E70-CC30-67244267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8" y="3175"/>
            <a:ext cx="1139825" cy="113982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5BEA520-39A6-28ED-A322-ABE4DE7B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13" y="3175"/>
            <a:ext cx="1146175" cy="113982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20586206-31C2-6DA7-6040-33460127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3175"/>
            <a:ext cx="1139825" cy="113982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9210737-4AA5-EE9E-272F-9BF2F1CE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713" y="3175"/>
            <a:ext cx="1146175" cy="113982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BD835DE6-681D-1850-0BE2-31A79FEC1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1135063"/>
            <a:ext cx="113982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7FB2249-802D-D8CF-31A9-7525DBD9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1135063"/>
            <a:ext cx="114617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AC3A547E-B8CB-44FB-800F-B512DF67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8" y="1135063"/>
            <a:ext cx="113982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8124AD5-146E-CDA1-46EA-A6C11643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13" y="1135063"/>
            <a:ext cx="114617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80DE68FE-0E9F-D9CE-466D-1641BCE3A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1135063"/>
            <a:ext cx="113982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4B64BEE-223B-250B-2E17-F014E539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713" y="1135063"/>
            <a:ext cx="114617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26E09EB7-2C62-86FB-D9FA-E9BCCCD9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2282825"/>
            <a:ext cx="113982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5FFA6C7-5876-F21D-FC9B-FC8858E75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2282825"/>
            <a:ext cx="114617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89FF1562-81FE-AA97-A651-E15F76CA0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8" y="2282825"/>
            <a:ext cx="113982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0017134-7554-DC89-1DB4-21D109A32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13" y="2282825"/>
            <a:ext cx="114617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8F634026-B63B-5D82-4B1D-530C81E27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2282825"/>
            <a:ext cx="113982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C1266DF0-82CB-3330-F669-8CBDB679E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713" y="2282825"/>
            <a:ext cx="114617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>
            <a:extLst>
              <a:ext uri="{FF2B5EF4-FFF2-40B4-BE49-F238E27FC236}">
                <a16:creationId xmlns:a16="http://schemas.microsoft.com/office/drawing/2014/main" id="{36BC4493-7D1C-C9F9-4CF8-5A67BAA9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3421063"/>
            <a:ext cx="113982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E72E8C62-8F19-FC54-3214-33D917158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3421063"/>
            <a:ext cx="114617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>
            <a:extLst>
              <a:ext uri="{FF2B5EF4-FFF2-40B4-BE49-F238E27FC236}">
                <a16:creationId xmlns:a16="http://schemas.microsoft.com/office/drawing/2014/main" id="{1A9CC4FF-2654-E133-064D-444FE733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8" y="3421063"/>
            <a:ext cx="113982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D6237FE3-2082-3312-7B7E-2B21CA53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13" y="3421063"/>
            <a:ext cx="114617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>
            <a:extLst>
              <a:ext uri="{FF2B5EF4-FFF2-40B4-BE49-F238E27FC236}">
                <a16:creationId xmlns:a16="http://schemas.microsoft.com/office/drawing/2014/main" id="{32395076-449B-D7F6-3F4A-9FA74B51F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3421063"/>
            <a:ext cx="113982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B74C45FD-8CFF-81BE-9026-1A9ADA568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713" y="3421063"/>
            <a:ext cx="114617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>
            <a:extLst>
              <a:ext uri="{FF2B5EF4-FFF2-40B4-BE49-F238E27FC236}">
                <a16:creationId xmlns:a16="http://schemas.microsoft.com/office/drawing/2014/main" id="{F3322081-9102-F435-BCE7-92C628996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4568825"/>
            <a:ext cx="113982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1EC0A091-2A62-1325-278F-E59B9A9B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4568825"/>
            <a:ext cx="114617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>
            <a:extLst>
              <a:ext uri="{FF2B5EF4-FFF2-40B4-BE49-F238E27FC236}">
                <a16:creationId xmlns:a16="http://schemas.microsoft.com/office/drawing/2014/main" id="{6FB348C4-E6E9-4BDF-0EEA-BF1D9D16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8" y="4568825"/>
            <a:ext cx="113982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E10ED6D3-667E-4B27-DA14-B371F24C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25" y="4561487"/>
            <a:ext cx="114617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>
            <a:extLst>
              <a:ext uri="{FF2B5EF4-FFF2-40B4-BE49-F238E27FC236}">
                <a16:creationId xmlns:a16="http://schemas.microsoft.com/office/drawing/2014/main" id="{23634960-151F-6A9A-C7D5-FB83BBCD7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4568825"/>
            <a:ext cx="113982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9115C3D2-EE96-757B-EF36-A614F36C2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713" y="4568825"/>
            <a:ext cx="1146175" cy="1138238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>
            <a:extLst>
              <a:ext uri="{FF2B5EF4-FFF2-40B4-BE49-F238E27FC236}">
                <a16:creationId xmlns:a16="http://schemas.microsoft.com/office/drawing/2014/main" id="{5D555523-5D12-ED39-0785-0DFDAF1A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5707063"/>
            <a:ext cx="113982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4EA62E45-5A3F-3C66-722F-75F748A07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5707063"/>
            <a:ext cx="114617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>
            <a:extLst>
              <a:ext uri="{FF2B5EF4-FFF2-40B4-BE49-F238E27FC236}">
                <a16:creationId xmlns:a16="http://schemas.microsoft.com/office/drawing/2014/main" id="{B0668048-3F48-5502-0AEF-0B74DF307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8" y="5707063"/>
            <a:ext cx="113982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4A1B1922-3EAD-3C96-CD88-F5305867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13" y="5707063"/>
            <a:ext cx="114617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>
            <a:extLst>
              <a:ext uri="{FF2B5EF4-FFF2-40B4-BE49-F238E27FC236}">
                <a16:creationId xmlns:a16="http://schemas.microsoft.com/office/drawing/2014/main" id="{7C8B9FA8-8F34-622F-E46F-B4C4CFEA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5707063"/>
            <a:ext cx="113982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25D9B8D5-C122-32E8-1AB8-DDFC07EB7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713" y="5707063"/>
            <a:ext cx="1146175" cy="11477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779AD4-0716-9CE4-0579-41100076FAD6}"/>
              </a:ext>
            </a:extLst>
          </p:cNvPr>
          <p:cNvSpPr/>
          <p:nvPr/>
        </p:nvSpPr>
        <p:spPr>
          <a:xfrm>
            <a:off x="329521" y="869189"/>
            <a:ext cx="4629794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서울시２０４０</a:t>
            </a:r>
            <a:endParaRPr lang="en-US" altLang="ko-KR" sz="4000" spc="-15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도시기본계획</a:t>
            </a:r>
            <a:endParaRPr lang="en-US" altLang="ko-KR" sz="4000" spc="-15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‘보행일상권</a:t>
            </a:r>
            <a:r>
              <a:rPr lang="en-US" altLang="ko-KR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입지선정</a:t>
            </a:r>
            <a:endParaRPr lang="en-US" altLang="ko-KR" sz="4000" b="0" cap="none" spc="-15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EA01A1-8BF4-EF92-20E7-089B431CC264}"/>
              </a:ext>
            </a:extLst>
          </p:cNvPr>
          <p:cNvSpPr/>
          <p:nvPr/>
        </p:nvSpPr>
        <p:spPr>
          <a:xfrm>
            <a:off x="825740" y="4804006"/>
            <a:ext cx="3273332" cy="66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400" b="0" cap="none" spc="-12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</a:t>
            </a:r>
            <a:r>
              <a:rPr lang="ko-KR" altLang="en-US" sz="3400" b="0" cap="none" spc="-12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일상속으로</a:t>
            </a:r>
            <a:endParaRPr lang="en-US" altLang="ko-KR" sz="3400" b="0" cap="none" spc="-12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4BBF89-D7C2-F7D9-A1C7-22EA74D30705}"/>
              </a:ext>
            </a:extLst>
          </p:cNvPr>
          <p:cNvSpPr/>
          <p:nvPr/>
        </p:nvSpPr>
        <p:spPr>
          <a:xfrm>
            <a:off x="934583" y="5471881"/>
            <a:ext cx="3055645" cy="5001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cap="none" spc="-120" dirty="0" err="1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김명남</a:t>
            </a:r>
            <a:r>
              <a:rPr lang="ko-KR" altLang="en-US" sz="2000" b="0" cap="none" spc="-12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김재현 김정훈 </a:t>
            </a:r>
            <a:r>
              <a:rPr lang="ko-KR" altLang="en-US" sz="2000" b="0" cap="none" spc="-120" dirty="0" err="1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하진석</a:t>
            </a:r>
            <a:endParaRPr lang="en-US" altLang="ko-KR" sz="2000" b="0" cap="none" spc="-12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0B10B7-E990-97FA-CE4F-9D9F3B39EF56}"/>
              </a:ext>
            </a:extLst>
          </p:cNvPr>
          <p:cNvSpPr/>
          <p:nvPr/>
        </p:nvSpPr>
        <p:spPr>
          <a:xfrm>
            <a:off x="152414" y="170758"/>
            <a:ext cx="699440" cy="5912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A2F8D-FA9F-9C53-C0C7-BDA6804B7AB6}"/>
              </a:ext>
            </a:extLst>
          </p:cNvPr>
          <p:cNvSpPr/>
          <p:nvPr/>
        </p:nvSpPr>
        <p:spPr>
          <a:xfrm>
            <a:off x="950969" y="170758"/>
            <a:ext cx="313336" cy="3072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066632-D7A2-BA0A-6EFB-787096A770F0}"/>
              </a:ext>
            </a:extLst>
          </p:cNvPr>
          <p:cNvSpPr/>
          <p:nvPr/>
        </p:nvSpPr>
        <p:spPr>
          <a:xfrm>
            <a:off x="381512" y="869189"/>
            <a:ext cx="241244" cy="236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3C34BC-3080-2D5C-A11D-02CA2FE22E1D}"/>
              </a:ext>
            </a:extLst>
          </p:cNvPr>
          <p:cNvSpPr/>
          <p:nvPr/>
        </p:nvSpPr>
        <p:spPr>
          <a:xfrm rot="10800000">
            <a:off x="4520309" y="3421063"/>
            <a:ext cx="699440" cy="5912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6B6563-3EAA-66B9-27BE-9E15FE2F5A13}"/>
              </a:ext>
            </a:extLst>
          </p:cNvPr>
          <p:cNvSpPr/>
          <p:nvPr/>
        </p:nvSpPr>
        <p:spPr>
          <a:xfrm rot="10800000">
            <a:off x="4098129" y="3687721"/>
            <a:ext cx="313336" cy="3072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BE7C69-C4A2-8634-D0AC-30E536ADEDB4}"/>
              </a:ext>
            </a:extLst>
          </p:cNvPr>
          <p:cNvSpPr/>
          <p:nvPr/>
        </p:nvSpPr>
        <p:spPr>
          <a:xfrm rot="10800000">
            <a:off x="4749406" y="3104878"/>
            <a:ext cx="241244" cy="236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110BCD-2AC9-8297-ACB7-A2099B7F00E1}"/>
              </a:ext>
            </a:extLst>
          </p:cNvPr>
          <p:cNvCxnSpPr/>
          <p:nvPr/>
        </p:nvCxnSpPr>
        <p:spPr>
          <a:xfrm>
            <a:off x="152414" y="6645294"/>
            <a:ext cx="5067335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7913BF-8467-64D7-7514-3D47561E772A}"/>
              </a:ext>
            </a:extLst>
          </p:cNvPr>
          <p:cNvSpPr/>
          <p:nvPr/>
        </p:nvSpPr>
        <p:spPr>
          <a:xfrm>
            <a:off x="513603" y="6058587"/>
            <a:ext cx="3897862" cy="5001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cap="none" spc="-1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 </a:t>
            </a:r>
            <a:r>
              <a:rPr lang="ko-KR" altLang="en-US" sz="2000" b="0" cap="none" spc="-1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빅데이터 캠퍼스 공모전</a:t>
            </a:r>
            <a:endParaRPr lang="en-US" altLang="ko-KR" sz="2000" b="0" cap="none" spc="-1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58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6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8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9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1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3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4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7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9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013605-21CE-AFD1-2EF4-7CB73E903F07}"/>
              </a:ext>
            </a:extLst>
          </p:cNvPr>
          <p:cNvSpPr/>
          <p:nvPr/>
        </p:nvSpPr>
        <p:spPr>
          <a:xfrm>
            <a:off x="-1" y="0"/>
            <a:ext cx="4525701" cy="9265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선행 연구 조사</a:t>
            </a:r>
            <a:endParaRPr lang="en-US" altLang="ko-KR" sz="5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F13ED8-43F6-141E-D2A2-075A9284C8BF}"/>
              </a:ext>
            </a:extLst>
          </p:cNvPr>
          <p:cNvSpPr/>
          <p:nvPr/>
        </p:nvSpPr>
        <p:spPr>
          <a:xfrm>
            <a:off x="4322678" y="0"/>
            <a:ext cx="176128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alpha val="0"/>
                </a:schemeClr>
              </a:gs>
              <a:gs pos="50000">
                <a:schemeClr val="tx1">
                  <a:alpha val="7000"/>
                </a:schemeClr>
              </a:gs>
              <a:gs pos="100000">
                <a:schemeClr val="tx1"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003ECE-EA90-8946-EC8F-CF7735ACFFB4}"/>
              </a:ext>
            </a:extLst>
          </p:cNvPr>
          <p:cNvSpPr/>
          <p:nvPr/>
        </p:nvSpPr>
        <p:spPr>
          <a:xfrm>
            <a:off x="182879" y="926547"/>
            <a:ext cx="1143001" cy="5455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사례</a:t>
            </a:r>
            <a:r>
              <a:rPr lang="en-US" altLang="ko-KR" sz="2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2)</a:t>
            </a:r>
            <a:endParaRPr lang="en-US" altLang="ko-KR" sz="2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B71B43-0280-4D00-C6A8-EC377CBB2A43}"/>
              </a:ext>
            </a:extLst>
          </p:cNvPr>
          <p:cNvSpPr/>
          <p:nvPr/>
        </p:nvSpPr>
        <p:spPr>
          <a:xfrm>
            <a:off x="1181652" y="926547"/>
            <a:ext cx="35269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일본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건강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• 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의료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복지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마을의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일상생활권역 기준 제시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E811A-02FD-8177-3A2E-F337A7CAAB36}"/>
              </a:ext>
            </a:extLst>
          </p:cNvPr>
          <p:cNvSpPr txBox="1"/>
          <p:nvPr/>
        </p:nvSpPr>
        <p:spPr>
          <a:xfrm>
            <a:off x="548640" y="1935480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고령사회 대응을 위한 도시 정책으로 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건강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의료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</a:p>
          <a:p>
            <a:pPr algn="l"/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복지 마을 만들기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도입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정책은 지역 내에서 </a:t>
            </a:r>
            <a:endParaRPr lang="en-US" altLang="ko-KR" sz="16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일상생활 서비스를 제공하고 일상생활권역을 형성</a:t>
            </a:r>
            <a:endParaRPr lang="en-US" altLang="ko-KR" sz="16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하는 개념을 기반으로 함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6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AB4B64-7F73-A3D0-887A-CE6D9C310E5D}"/>
              </a:ext>
            </a:extLst>
          </p:cNvPr>
          <p:cNvSpPr/>
          <p:nvPr/>
        </p:nvSpPr>
        <p:spPr>
          <a:xfrm>
            <a:off x="31638" y="6419019"/>
            <a:ext cx="10672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Page13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040B34-04B6-4365-4D15-84AFC297CF6F}"/>
              </a:ext>
            </a:extLst>
          </p:cNvPr>
          <p:cNvSpPr/>
          <p:nvPr/>
        </p:nvSpPr>
        <p:spPr>
          <a:xfrm>
            <a:off x="11069556" y="6455169"/>
            <a:ext cx="11496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The End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66538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616"/>
            <a:ext cx="6926473" cy="56843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594" y="244174"/>
            <a:ext cx="5272087" cy="30282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28114" y="3842657"/>
            <a:ext cx="207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0000</a:t>
            </a:r>
            <a:r>
              <a:rPr lang="ko-KR" altLang="en-US" dirty="0"/>
              <a:t>파일 </a:t>
            </a:r>
            <a:r>
              <a:rPr lang="en-US" altLang="ko-KR"/>
              <a:t>4</a:t>
            </a:r>
            <a:r>
              <a:rPr lang="ko-KR" altLang="en-US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0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3829" y="163285"/>
            <a:ext cx="326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서울시연구원 </a:t>
            </a:r>
            <a:r>
              <a:rPr lang="en-US" altLang="ko-KR" dirty="0"/>
              <a:t>7</a:t>
            </a:r>
            <a:r>
              <a:rPr lang="ko-KR" altLang="en-US" dirty="0"/>
              <a:t>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73" y="163285"/>
            <a:ext cx="5512744" cy="38011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14" y="3298030"/>
            <a:ext cx="671648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43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47" y="210910"/>
            <a:ext cx="5581650" cy="6305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4397" y="210910"/>
            <a:ext cx="279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0000</a:t>
            </a:r>
            <a:r>
              <a:rPr lang="ko-KR" altLang="en-US" dirty="0"/>
              <a:t>파일 </a:t>
            </a:r>
            <a:r>
              <a:rPr lang="en-US" altLang="ko-KR" dirty="0"/>
              <a:t>97</a:t>
            </a:r>
            <a:r>
              <a:rPr lang="ko-KR" altLang="en-US" dirty="0"/>
              <a:t>페이지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212" y="580242"/>
            <a:ext cx="4474104" cy="65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02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4231" y="-20410"/>
            <a:ext cx="6916831" cy="387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0"/>
            <a:ext cx="7610475" cy="3902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67037" y="4700289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구별로 보여주는 </a:t>
            </a:r>
            <a:endParaRPr lang="en-US" altLang="ko-KR" dirty="0"/>
          </a:p>
          <a:p>
            <a:r>
              <a:rPr lang="ko-KR" altLang="en-US" dirty="0"/>
              <a:t>용도지역</a:t>
            </a:r>
            <a:r>
              <a:rPr lang="en-US" altLang="ko-KR" dirty="0"/>
              <a:t> </a:t>
            </a:r>
            <a:r>
              <a:rPr lang="ko-KR" altLang="en-US" dirty="0"/>
              <a:t>현황</a:t>
            </a:r>
            <a:r>
              <a:rPr lang="en-US" altLang="ko-KR" dirty="0"/>
              <a:t>, </a:t>
            </a:r>
            <a:r>
              <a:rPr lang="ko-KR" altLang="en-US" dirty="0"/>
              <a:t>녹지</a:t>
            </a:r>
            <a:r>
              <a:rPr lang="en-US" altLang="ko-KR" dirty="0"/>
              <a:t>*</a:t>
            </a:r>
            <a:r>
              <a:rPr lang="ko-KR" altLang="en-US" dirty="0" err="1"/>
              <a:t>수변</a:t>
            </a:r>
            <a:r>
              <a:rPr lang="en-US" altLang="ko-KR" dirty="0"/>
              <a:t>, </a:t>
            </a:r>
            <a:r>
              <a:rPr lang="ko-KR" altLang="en-US" dirty="0"/>
              <a:t>인구밀도</a:t>
            </a:r>
            <a:r>
              <a:rPr lang="en-US" altLang="ko-KR" dirty="0"/>
              <a:t>?!, </a:t>
            </a:r>
            <a:r>
              <a:rPr lang="ko-KR" altLang="en-US" dirty="0"/>
              <a:t>문화시설</a:t>
            </a:r>
            <a:r>
              <a:rPr lang="en-US" altLang="ko-KR" dirty="0"/>
              <a:t>, </a:t>
            </a:r>
            <a:r>
              <a:rPr lang="ko-KR" altLang="en-US" dirty="0"/>
              <a:t>상업시설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건물노후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44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1"/>
            <a:ext cx="8458200" cy="442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4787" y="4697968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그린밀도지수 </a:t>
            </a:r>
            <a:r>
              <a:rPr lang="en-US" altLang="ko-KR" dirty="0"/>
              <a:t>= </a:t>
            </a:r>
            <a:r>
              <a:rPr lang="ko-KR" altLang="en-US" dirty="0"/>
              <a:t>공원수치</a:t>
            </a:r>
            <a:r>
              <a:rPr lang="en-US" altLang="ko-KR" dirty="0"/>
              <a:t>+</a:t>
            </a:r>
            <a:r>
              <a:rPr lang="ko-KR" altLang="en-US" dirty="0" err="1"/>
              <a:t>수변여부</a:t>
            </a:r>
            <a:r>
              <a:rPr lang="en-US" altLang="ko-KR" dirty="0"/>
              <a:t>/</a:t>
            </a:r>
            <a:r>
              <a:rPr lang="ko-KR" altLang="en-US" dirty="0"/>
              <a:t>행정동 면적 </a:t>
            </a:r>
            <a:r>
              <a:rPr lang="en-US" altLang="ko-KR" dirty="0"/>
              <a:t>=&gt; </a:t>
            </a:r>
            <a:r>
              <a:rPr lang="ko-KR" altLang="en-US" dirty="0"/>
              <a:t>나온 지수</a:t>
            </a:r>
            <a:r>
              <a:rPr lang="en-US" altLang="ko-KR" dirty="0"/>
              <a:t>/</a:t>
            </a:r>
            <a:r>
              <a:rPr lang="ko-KR" altLang="en-US" dirty="0"/>
              <a:t>인구밀도 </a:t>
            </a:r>
            <a:r>
              <a:rPr lang="en-US" altLang="ko-KR" dirty="0"/>
              <a:t>=&gt; </a:t>
            </a:r>
            <a:r>
              <a:rPr lang="ko-KR" altLang="en-US" dirty="0"/>
              <a:t>인당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14325" y="5898297"/>
            <a:ext cx="391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중심지 파트</a:t>
            </a:r>
            <a:endParaRPr lang="en-US" altLang="ko-KR" dirty="0"/>
          </a:p>
          <a:p>
            <a:r>
              <a:rPr lang="ko-KR" altLang="en-US" dirty="0"/>
              <a:t>접근성지수</a:t>
            </a:r>
            <a:r>
              <a:rPr lang="en-US" altLang="ko-KR" dirty="0"/>
              <a:t>!? = </a:t>
            </a:r>
            <a:r>
              <a:rPr lang="ko-KR" altLang="en-US" dirty="0" err="1"/>
              <a:t>역세권</a:t>
            </a:r>
            <a:r>
              <a:rPr lang="en-US" altLang="ko-KR" dirty="0"/>
              <a:t>+</a:t>
            </a:r>
            <a:r>
              <a:rPr lang="ko-KR" altLang="en-US" dirty="0"/>
              <a:t>주차장수  </a:t>
            </a:r>
            <a:r>
              <a:rPr lang="en-US" altLang="ko-KR" dirty="0"/>
              <a:t>/</a:t>
            </a:r>
            <a:r>
              <a:rPr lang="ko-KR" altLang="en-US" dirty="0"/>
              <a:t>동 인구수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72075" y="4594562"/>
            <a:ext cx="3914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교통약자지수 </a:t>
            </a:r>
            <a:r>
              <a:rPr lang="en-US" altLang="ko-KR" dirty="0"/>
              <a:t>= </a:t>
            </a:r>
            <a:r>
              <a:rPr lang="ko-KR" altLang="en-US" dirty="0"/>
              <a:t>노인시설</a:t>
            </a:r>
            <a:r>
              <a:rPr lang="en-US" altLang="ko-KR" dirty="0"/>
              <a:t>+ </a:t>
            </a:r>
            <a:r>
              <a:rPr lang="ko-KR" altLang="en-US" dirty="0"/>
              <a:t>아동복지시설 </a:t>
            </a:r>
            <a:r>
              <a:rPr lang="en-US" altLang="ko-KR" dirty="0"/>
              <a:t>+ </a:t>
            </a:r>
            <a:r>
              <a:rPr lang="ko-KR" altLang="en-US" dirty="0"/>
              <a:t>보육시설 </a:t>
            </a:r>
            <a:r>
              <a:rPr lang="en-US" altLang="ko-KR" dirty="0"/>
              <a:t>+ </a:t>
            </a:r>
            <a:r>
              <a:rPr lang="ko-KR" altLang="en-US" dirty="0"/>
              <a:t>장애인시설 </a:t>
            </a:r>
            <a:r>
              <a:rPr lang="en-US" altLang="ko-KR" dirty="0"/>
              <a:t>/ 65</a:t>
            </a:r>
            <a:r>
              <a:rPr lang="ko-KR" altLang="en-US" dirty="0" err="1"/>
              <a:t>세이상인구수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장애인인구수 </a:t>
            </a:r>
            <a:r>
              <a:rPr lang="en-US" altLang="ko-KR" dirty="0"/>
              <a:t>+</a:t>
            </a:r>
            <a:r>
              <a:rPr lang="ko-KR" altLang="en-US" dirty="0"/>
              <a:t>아동인구수</a:t>
            </a:r>
            <a:r>
              <a:rPr lang="en-US" altLang="ko-KR" dirty="0"/>
              <a:t>?!@?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19675" y="5961964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문화시민지수 </a:t>
            </a:r>
            <a:r>
              <a:rPr lang="en-US" altLang="ko-KR" dirty="0"/>
              <a:t>= </a:t>
            </a:r>
            <a:r>
              <a:rPr lang="ko-KR" altLang="en-US" dirty="0"/>
              <a:t>문화시설</a:t>
            </a:r>
            <a:r>
              <a:rPr lang="en-US" altLang="ko-KR" dirty="0"/>
              <a:t>+</a:t>
            </a:r>
            <a:r>
              <a:rPr lang="ko-KR" altLang="en-US" dirty="0"/>
              <a:t>공공체육시설</a:t>
            </a:r>
            <a:r>
              <a:rPr lang="en-US" altLang="ko-KR" dirty="0"/>
              <a:t>/ </a:t>
            </a:r>
            <a:r>
              <a:rPr lang="ko-KR" altLang="en-US" dirty="0"/>
              <a:t>동 인구수</a:t>
            </a:r>
          </a:p>
        </p:txBody>
      </p:sp>
    </p:spTree>
    <p:extLst>
      <p:ext uri="{BB962C8B-B14F-4D97-AF65-F5344CB8AC3E}">
        <p14:creationId xmlns:p14="http://schemas.microsoft.com/office/powerpoint/2010/main" val="234891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93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779AD4-0716-9CE4-0579-41100076FAD6}"/>
              </a:ext>
            </a:extLst>
          </p:cNvPr>
          <p:cNvSpPr/>
          <p:nvPr/>
        </p:nvSpPr>
        <p:spPr>
          <a:xfrm>
            <a:off x="-61715" y="1130300"/>
            <a:ext cx="5401671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</a:t>
            </a:r>
            <a:r>
              <a:rPr lang="en-US" altLang="ko-KR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r>
              <a:rPr lang="ko-KR" altLang="en-US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</a:t>
            </a:r>
            <a:r>
              <a:rPr lang="en-US" altLang="ko-KR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r>
              <a:rPr lang="ko-KR" altLang="en-US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중심으로  </a:t>
            </a:r>
            <a:endParaRPr lang="en-US" altLang="ko-KR" sz="4000" spc="-15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‘보행일상권</a:t>
            </a:r>
            <a:r>
              <a:rPr lang="en-US" altLang="ko-KR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</a:p>
          <a:p>
            <a:pPr algn="ctr">
              <a:lnSpc>
                <a:spcPct val="120000"/>
              </a:lnSpc>
            </a:pPr>
            <a:r>
              <a:rPr lang="ko-KR" altLang="en-US" sz="4000" spc="-150" dirty="0" err="1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시범사업지</a:t>
            </a:r>
            <a:r>
              <a:rPr lang="ko-KR" altLang="en-US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선정</a:t>
            </a:r>
            <a:endParaRPr lang="en-US" altLang="ko-KR" sz="4000" b="0" cap="none" spc="-15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EA01A1-8BF4-EF92-20E7-089B431CC264}"/>
              </a:ext>
            </a:extLst>
          </p:cNvPr>
          <p:cNvSpPr/>
          <p:nvPr/>
        </p:nvSpPr>
        <p:spPr>
          <a:xfrm>
            <a:off x="152414" y="4853968"/>
            <a:ext cx="4869603" cy="6373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400" b="0" cap="none" spc="-12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</a:t>
            </a:r>
            <a:r>
              <a:rPr lang="ko-KR" altLang="en-US" sz="3400" b="0" cap="none" spc="-12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걸어서 </a:t>
            </a:r>
            <a:r>
              <a:rPr lang="ko-KR" altLang="en-US" sz="3400" b="0" cap="none" spc="-120" dirty="0" err="1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일상속으로</a:t>
            </a:r>
            <a:endParaRPr lang="en-US" altLang="ko-KR" sz="3400" b="0" cap="none" spc="-12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4BBF89-D7C2-F7D9-A1C7-22EA74D30705}"/>
              </a:ext>
            </a:extLst>
          </p:cNvPr>
          <p:cNvSpPr/>
          <p:nvPr/>
        </p:nvSpPr>
        <p:spPr>
          <a:xfrm>
            <a:off x="994858" y="5572506"/>
            <a:ext cx="3055645" cy="5001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cap="none" spc="-120" dirty="0" err="1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김명남</a:t>
            </a:r>
            <a:r>
              <a:rPr lang="ko-KR" altLang="en-US" sz="2000" b="0" cap="none" spc="-12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김재현 김정훈 </a:t>
            </a:r>
            <a:r>
              <a:rPr lang="ko-KR" altLang="en-US" sz="2000" b="0" cap="none" spc="-120" dirty="0" err="1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하진석</a:t>
            </a:r>
            <a:endParaRPr lang="en-US" altLang="ko-KR" sz="2000" b="0" cap="none" spc="-12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0B10B7-E990-97FA-CE4F-9D9F3B39EF56}"/>
              </a:ext>
            </a:extLst>
          </p:cNvPr>
          <p:cNvSpPr/>
          <p:nvPr/>
        </p:nvSpPr>
        <p:spPr>
          <a:xfrm>
            <a:off x="152414" y="170758"/>
            <a:ext cx="699440" cy="5912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A2F8D-FA9F-9C53-C0C7-BDA6804B7AB6}"/>
              </a:ext>
            </a:extLst>
          </p:cNvPr>
          <p:cNvSpPr/>
          <p:nvPr/>
        </p:nvSpPr>
        <p:spPr>
          <a:xfrm>
            <a:off x="950969" y="170758"/>
            <a:ext cx="313336" cy="3072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066632-D7A2-BA0A-6EFB-787096A770F0}"/>
              </a:ext>
            </a:extLst>
          </p:cNvPr>
          <p:cNvSpPr/>
          <p:nvPr/>
        </p:nvSpPr>
        <p:spPr>
          <a:xfrm>
            <a:off x="381512" y="869189"/>
            <a:ext cx="241244" cy="236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3C34BC-3080-2D5C-A11D-02CA2FE22E1D}"/>
              </a:ext>
            </a:extLst>
          </p:cNvPr>
          <p:cNvSpPr/>
          <p:nvPr/>
        </p:nvSpPr>
        <p:spPr>
          <a:xfrm rot="10800000">
            <a:off x="4548930" y="3087688"/>
            <a:ext cx="699440" cy="5912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6B6563-3EAA-66B9-27BE-9E15FE2F5A13}"/>
              </a:ext>
            </a:extLst>
          </p:cNvPr>
          <p:cNvSpPr/>
          <p:nvPr/>
        </p:nvSpPr>
        <p:spPr>
          <a:xfrm rot="10800000">
            <a:off x="4098129" y="3354346"/>
            <a:ext cx="313336" cy="3072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BE7C69-C4A2-8634-D0AC-30E536ADEDB4}"/>
              </a:ext>
            </a:extLst>
          </p:cNvPr>
          <p:cNvSpPr/>
          <p:nvPr/>
        </p:nvSpPr>
        <p:spPr>
          <a:xfrm rot="10800000">
            <a:off x="4749406" y="2771503"/>
            <a:ext cx="241244" cy="236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110BCD-2AC9-8297-ACB7-A2099B7F00E1}"/>
              </a:ext>
            </a:extLst>
          </p:cNvPr>
          <p:cNvCxnSpPr/>
          <p:nvPr/>
        </p:nvCxnSpPr>
        <p:spPr>
          <a:xfrm>
            <a:off x="152414" y="6645294"/>
            <a:ext cx="5067335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7913BF-8467-64D7-7514-3D47561E772A}"/>
              </a:ext>
            </a:extLst>
          </p:cNvPr>
          <p:cNvSpPr/>
          <p:nvPr/>
        </p:nvSpPr>
        <p:spPr>
          <a:xfrm>
            <a:off x="513603" y="6058587"/>
            <a:ext cx="3897862" cy="5001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cap="none" spc="-1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 </a:t>
            </a:r>
            <a:r>
              <a:rPr lang="ko-KR" altLang="en-US" sz="2000" b="0" cap="none" spc="-1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빅데이터 캠퍼스 공모전</a:t>
            </a:r>
            <a:endParaRPr lang="en-US" altLang="ko-KR" sz="2000" b="0" cap="none" spc="-1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F746570B-2BD1-D45A-2980-32E97E45858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330825" y="-7938"/>
            <a:ext cx="6865938" cy="6858001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DA09DFFE-2C5C-0AF0-422A-3E02E2B46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-4763"/>
            <a:ext cx="114300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9EAA8B9D-6035-11AA-B439-9B0F1F15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-4763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7356DF1C-6DA0-96FF-DBBF-1D276F171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-4763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AF790D65-B157-FEA6-D31B-B39F56F32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-4763"/>
            <a:ext cx="114300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>
            <a:extLst>
              <a:ext uri="{FF2B5EF4-FFF2-40B4-BE49-F238E27FC236}">
                <a16:creationId xmlns:a16="http://schemas.microsoft.com/office/drawing/2014/main" id="{14989B47-82D0-D040-536D-B62FA9B67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-4763"/>
            <a:ext cx="114935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91AC0398-00DD-E61A-A804-2B2A9D3C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-4763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083494C1-1A53-18AF-504A-3A011E69E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30300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68CBCC40-54CB-FE14-FDDF-06AB3BE54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1130300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7D6B877C-FE94-66B1-F744-CBF9A6B3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1130300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>
            <a:extLst>
              <a:ext uri="{FF2B5EF4-FFF2-40B4-BE49-F238E27FC236}">
                <a16:creationId xmlns:a16="http://schemas.microsoft.com/office/drawing/2014/main" id="{83849D7B-3A34-C916-08B2-F739EBBE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1130300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>
            <a:extLst>
              <a:ext uri="{FF2B5EF4-FFF2-40B4-BE49-F238E27FC236}">
                <a16:creationId xmlns:a16="http://schemas.microsoft.com/office/drawing/2014/main" id="{398BEBA8-5B37-5332-800F-936000414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1130300"/>
            <a:ext cx="114935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989C8690-A9DE-0573-E6D3-585C28F5F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1130300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>
            <a:extLst>
              <a:ext uri="{FF2B5EF4-FFF2-40B4-BE49-F238E27FC236}">
                <a16:creationId xmlns:a16="http://schemas.microsoft.com/office/drawing/2014/main" id="{6A5BE921-E492-9401-D6BB-6A266A1B7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71712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>
            <a:extLst>
              <a:ext uri="{FF2B5EF4-FFF2-40B4-BE49-F238E27FC236}">
                <a16:creationId xmlns:a16="http://schemas.microsoft.com/office/drawing/2014/main" id="{58462B6C-9010-D46B-CF40-F0A883C1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2271712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>
            <a:extLst>
              <a:ext uri="{FF2B5EF4-FFF2-40B4-BE49-F238E27FC236}">
                <a16:creationId xmlns:a16="http://schemas.microsoft.com/office/drawing/2014/main" id="{C55668E3-5A60-0642-D8CD-59CD763D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2271712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id="{2E4BBE09-A7E5-E956-521D-FCB82E2D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2271712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1">
            <a:extLst>
              <a:ext uri="{FF2B5EF4-FFF2-40B4-BE49-F238E27FC236}">
                <a16:creationId xmlns:a16="http://schemas.microsoft.com/office/drawing/2014/main" id="{501F59C7-6B25-130B-CB11-D987F3C3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2271712"/>
            <a:ext cx="114935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2">
            <a:extLst>
              <a:ext uri="{FF2B5EF4-FFF2-40B4-BE49-F238E27FC236}">
                <a16:creationId xmlns:a16="http://schemas.microsoft.com/office/drawing/2014/main" id="{40A883D1-8F9F-D292-30D3-07B204778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2271712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3">
            <a:extLst>
              <a:ext uri="{FF2B5EF4-FFF2-40B4-BE49-F238E27FC236}">
                <a16:creationId xmlns:a16="http://schemas.microsoft.com/office/drawing/2014/main" id="{201CF13F-A11F-EE6F-6609-D87B1B6D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13125"/>
            <a:ext cx="114300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4">
            <a:extLst>
              <a:ext uri="{FF2B5EF4-FFF2-40B4-BE49-F238E27FC236}">
                <a16:creationId xmlns:a16="http://schemas.microsoft.com/office/drawing/2014/main" id="{04C4AFC6-0A5E-B2BE-43CF-A484FD8C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3413125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5">
            <a:extLst>
              <a:ext uri="{FF2B5EF4-FFF2-40B4-BE49-F238E27FC236}">
                <a16:creationId xmlns:a16="http://schemas.microsoft.com/office/drawing/2014/main" id="{98691B61-3CF0-46CB-4256-8BF307405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3413125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6">
            <a:extLst>
              <a:ext uri="{FF2B5EF4-FFF2-40B4-BE49-F238E27FC236}">
                <a16:creationId xmlns:a16="http://schemas.microsoft.com/office/drawing/2014/main" id="{94E64C5E-52AF-175F-9781-5BD236B64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3413125"/>
            <a:ext cx="114300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>
            <a:extLst>
              <a:ext uri="{FF2B5EF4-FFF2-40B4-BE49-F238E27FC236}">
                <a16:creationId xmlns:a16="http://schemas.microsoft.com/office/drawing/2014/main" id="{F2796CD6-6CB4-6E41-D805-3E2A79764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3413125"/>
            <a:ext cx="114935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8">
            <a:extLst>
              <a:ext uri="{FF2B5EF4-FFF2-40B4-BE49-F238E27FC236}">
                <a16:creationId xmlns:a16="http://schemas.microsoft.com/office/drawing/2014/main" id="{054F082A-E347-691E-2D4C-FB15A863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3413125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9">
            <a:extLst>
              <a:ext uri="{FF2B5EF4-FFF2-40B4-BE49-F238E27FC236}">
                <a16:creationId xmlns:a16="http://schemas.microsoft.com/office/drawing/2014/main" id="{D04D427F-ACDE-9BF9-C93A-80A1C70F9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556125"/>
            <a:ext cx="1143000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0">
            <a:extLst>
              <a:ext uri="{FF2B5EF4-FFF2-40B4-BE49-F238E27FC236}">
                <a16:creationId xmlns:a16="http://schemas.microsoft.com/office/drawing/2014/main" id="{58F230D3-A1E6-F7B9-A48A-AB75E652B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4556125"/>
            <a:ext cx="1141413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1">
            <a:extLst>
              <a:ext uri="{FF2B5EF4-FFF2-40B4-BE49-F238E27FC236}">
                <a16:creationId xmlns:a16="http://schemas.microsoft.com/office/drawing/2014/main" id="{B6321CB4-DA50-7E16-5FC4-C6A918BD7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4556125"/>
            <a:ext cx="1141413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2">
            <a:extLst>
              <a:ext uri="{FF2B5EF4-FFF2-40B4-BE49-F238E27FC236}">
                <a16:creationId xmlns:a16="http://schemas.microsoft.com/office/drawing/2014/main" id="{6B9820D2-03D2-75E7-E373-6A32BD41E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4556125"/>
            <a:ext cx="1143000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3E769BA2-FA86-7386-7E64-9DA50031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4556125"/>
            <a:ext cx="1149350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4">
            <a:extLst>
              <a:ext uri="{FF2B5EF4-FFF2-40B4-BE49-F238E27FC236}">
                <a16:creationId xmlns:a16="http://schemas.microsoft.com/office/drawing/2014/main" id="{3451CC64-2CC7-984A-D2C9-DE81F3AE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4556125"/>
            <a:ext cx="1141413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5">
            <a:extLst>
              <a:ext uri="{FF2B5EF4-FFF2-40B4-BE49-F238E27FC236}">
                <a16:creationId xmlns:a16="http://schemas.microsoft.com/office/drawing/2014/main" id="{70E82B4D-1B23-4F76-D465-F1975482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705475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6">
            <a:extLst>
              <a:ext uri="{FF2B5EF4-FFF2-40B4-BE49-F238E27FC236}">
                <a16:creationId xmlns:a16="http://schemas.microsoft.com/office/drawing/2014/main" id="{FC898163-E878-1207-8DD4-4FCA3091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5705475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7">
            <a:extLst>
              <a:ext uri="{FF2B5EF4-FFF2-40B4-BE49-F238E27FC236}">
                <a16:creationId xmlns:a16="http://schemas.microsoft.com/office/drawing/2014/main" id="{B7901235-1E31-F642-83C5-4F0164F67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5705475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8">
            <a:extLst>
              <a:ext uri="{FF2B5EF4-FFF2-40B4-BE49-F238E27FC236}">
                <a16:creationId xmlns:a16="http://schemas.microsoft.com/office/drawing/2014/main" id="{2EBD9841-8811-201E-A621-96EABDC15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5705475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9">
            <a:extLst>
              <a:ext uri="{FF2B5EF4-FFF2-40B4-BE49-F238E27FC236}">
                <a16:creationId xmlns:a16="http://schemas.microsoft.com/office/drawing/2014/main" id="{F5B3A04C-EA64-8940-4CF8-9B01B342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5705475"/>
            <a:ext cx="114935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0">
            <a:extLst>
              <a:ext uri="{FF2B5EF4-FFF2-40B4-BE49-F238E27FC236}">
                <a16:creationId xmlns:a16="http://schemas.microsoft.com/office/drawing/2014/main" id="{7F397E97-4DE9-A7E5-36D7-CBD00B461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5705475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래픽 59" descr="집 Wi-Fi에서 작업 단색으로 채워진">
            <a:extLst>
              <a:ext uri="{FF2B5EF4-FFF2-40B4-BE49-F238E27FC236}">
                <a16:creationId xmlns:a16="http://schemas.microsoft.com/office/drawing/2014/main" id="{D5730BFB-E7C7-2F63-9E22-C4ABE59AC8F3}"/>
              </a:ext>
            </a:extLst>
          </p:cNvPr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701781" y="3625228"/>
            <a:ext cx="498964" cy="498964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39BE0DA-305E-AFD4-2104-3055F3D03861}"/>
              </a:ext>
            </a:extLst>
          </p:cNvPr>
          <p:cNvCxnSpPr>
            <a:cxnSpLocks/>
          </p:cNvCxnSpPr>
          <p:nvPr/>
        </p:nvCxnSpPr>
        <p:spPr>
          <a:xfrm flipV="1">
            <a:off x="3995912" y="4128867"/>
            <a:ext cx="705869" cy="7942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4E4F058-BFCF-8F5D-C18D-D9EA49A81632}"/>
              </a:ext>
            </a:extLst>
          </p:cNvPr>
          <p:cNvCxnSpPr>
            <a:cxnSpLocks/>
          </p:cNvCxnSpPr>
          <p:nvPr/>
        </p:nvCxnSpPr>
        <p:spPr>
          <a:xfrm flipV="1">
            <a:off x="4333104" y="4185667"/>
            <a:ext cx="618159" cy="768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래픽 55" descr="걷기 단색으로 채워진">
            <a:extLst>
              <a:ext uri="{FF2B5EF4-FFF2-40B4-BE49-F238E27FC236}">
                <a16:creationId xmlns:a16="http://schemas.microsoft.com/office/drawing/2014/main" id="{CC3622AF-0B9D-2396-9C44-423D7F616D14}"/>
              </a:ext>
            </a:extLst>
          </p:cNvPr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593303" y="4128867"/>
            <a:ext cx="914400" cy="914400"/>
          </a:xfrm>
          <a:prstGeom prst="rect">
            <a:avLst/>
          </a:prstGeom>
        </p:spPr>
      </p:pic>
      <p:cxnSp>
        <p:nvCxnSpPr>
          <p:cNvPr id="1027" name="직선 연결선 1026">
            <a:extLst>
              <a:ext uri="{FF2B5EF4-FFF2-40B4-BE49-F238E27FC236}">
                <a16:creationId xmlns:a16="http://schemas.microsoft.com/office/drawing/2014/main" id="{EC2F2E6F-00D7-262E-C306-52A83058DD89}"/>
              </a:ext>
            </a:extLst>
          </p:cNvPr>
          <p:cNvCxnSpPr>
            <a:cxnSpLocks/>
          </p:cNvCxnSpPr>
          <p:nvPr/>
        </p:nvCxnSpPr>
        <p:spPr>
          <a:xfrm flipV="1">
            <a:off x="4207171" y="4128867"/>
            <a:ext cx="615232" cy="76210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6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1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3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4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6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7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8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9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1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2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3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4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6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7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ight Triangle 20">
            <a:extLst>
              <a:ext uri="{FF2B5EF4-FFF2-40B4-BE49-F238E27FC236}">
                <a16:creationId xmlns:a16="http://schemas.microsoft.com/office/drawing/2014/main" id="{D1767F18-02D6-97D2-EDB9-95EF46033EF3}"/>
              </a:ext>
            </a:extLst>
          </p:cNvPr>
          <p:cNvSpPr/>
          <p:nvPr/>
        </p:nvSpPr>
        <p:spPr>
          <a:xfrm flipH="1" flipV="1">
            <a:off x="560623" y="2719423"/>
            <a:ext cx="295976" cy="148167"/>
          </a:xfrm>
          <a:prstGeom prst="rtTriangle">
            <a:avLst/>
          </a:prstGeom>
          <a:solidFill>
            <a:srgbClr val="C8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6">
            <a:extLst>
              <a:ext uri="{FF2B5EF4-FFF2-40B4-BE49-F238E27FC236}">
                <a16:creationId xmlns:a16="http://schemas.microsoft.com/office/drawing/2014/main" id="{920A4A66-C191-DB94-8B41-212B9E49F5D6}"/>
              </a:ext>
            </a:extLst>
          </p:cNvPr>
          <p:cNvSpPr/>
          <p:nvPr/>
        </p:nvSpPr>
        <p:spPr>
          <a:xfrm>
            <a:off x="856599" y="1869734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9">
            <a:extLst>
              <a:ext uri="{FF2B5EF4-FFF2-40B4-BE49-F238E27FC236}">
                <a16:creationId xmlns:a16="http://schemas.microsoft.com/office/drawing/2014/main" id="{CAD2F7DD-28E0-380F-92C7-09642E961F3D}"/>
              </a:ext>
            </a:extLst>
          </p:cNvPr>
          <p:cNvSpPr/>
          <p:nvPr/>
        </p:nvSpPr>
        <p:spPr>
          <a:xfrm>
            <a:off x="560623" y="2130993"/>
            <a:ext cx="1329872" cy="594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B50650-C7C3-D929-FB95-BE1BA135DECA}"/>
              </a:ext>
            </a:extLst>
          </p:cNvPr>
          <p:cNvSpPr txBox="1"/>
          <p:nvPr/>
        </p:nvSpPr>
        <p:spPr>
          <a:xfrm>
            <a:off x="1092209" y="2956266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주제 선정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D5EDF5-1FDD-C310-AE85-6DA2ABB10D6C}"/>
              </a:ext>
            </a:extLst>
          </p:cNvPr>
          <p:cNvSpPr txBox="1"/>
          <p:nvPr/>
        </p:nvSpPr>
        <p:spPr>
          <a:xfrm>
            <a:off x="968241" y="3325124"/>
            <a:ext cx="21057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62D629-B8AD-862B-3CFA-002034461651}"/>
              </a:ext>
            </a:extLst>
          </p:cNvPr>
          <p:cNvSpPr txBox="1"/>
          <p:nvPr/>
        </p:nvSpPr>
        <p:spPr>
          <a:xfrm>
            <a:off x="784028" y="2131489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60" name="Rectangle 26">
            <a:extLst>
              <a:ext uri="{FF2B5EF4-FFF2-40B4-BE49-F238E27FC236}">
                <a16:creationId xmlns:a16="http://schemas.microsoft.com/office/drawing/2014/main" id="{D4AF4047-F09A-99B3-997D-25FF39866810}"/>
              </a:ext>
            </a:extLst>
          </p:cNvPr>
          <p:cNvSpPr/>
          <p:nvPr/>
        </p:nvSpPr>
        <p:spPr>
          <a:xfrm>
            <a:off x="3185642" y="1541939"/>
            <a:ext cx="3179696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Triangle 27">
            <a:extLst>
              <a:ext uri="{FF2B5EF4-FFF2-40B4-BE49-F238E27FC236}">
                <a16:creationId xmlns:a16="http://schemas.microsoft.com/office/drawing/2014/main" id="{AE928699-E7CE-B25E-A834-33BD26A3FA81}"/>
              </a:ext>
            </a:extLst>
          </p:cNvPr>
          <p:cNvSpPr/>
          <p:nvPr/>
        </p:nvSpPr>
        <p:spPr>
          <a:xfrm flipH="1" flipV="1">
            <a:off x="3381225" y="2719423"/>
            <a:ext cx="295976" cy="148167"/>
          </a:xfrm>
          <a:prstGeom prst="rtTriangle">
            <a:avLst/>
          </a:prstGeom>
          <a:solidFill>
            <a:srgbClr val="004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28">
            <a:extLst>
              <a:ext uri="{FF2B5EF4-FFF2-40B4-BE49-F238E27FC236}">
                <a16:creationId xmlns:a16="http://schemas.microsoft.com/office/drawing/2014/main" id="{0A5E1993-6C05-6578-B527-9B28AA08C519}"/>
              </a:ext>
            </a:extLst>
          </p:cNvPr>
          <p:cNvSpPr/>
          <p:nvPr/>
        </p:nvSpPr>
        <p:spPr>
          <a:xfrm>
            <a:off x="3677201" y="1869734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29">
            <a:extLst>
              <a:ext uri="{FF2B5EF4-FFF2-40B4-BE49-F238E27FC236}">
                <a16:creationId xmlns:a16="http://schemas.microsoft.com/office/drawing/2014/main" id="{2738172C-16D9-BAC1-0317-72EA71BB34D3}"/>
              </a:ext>
            </a:extLst>
          </p:cNvPr>
          <p:cNvSpPr/>
          <p:nvPr/>
        </p:nvSpPr>
        <p:spPr>
          <a:xfrm>
            <a:off x="3381225" y="2130993"/>
            <a:ext cx="1329872" cy="5943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5A7451-7731-97AA-9356-4DE4A98427CC}"/>
              </a:ext>
            </a:extLst>
          </p:cNvPr>
          <p:cNvSpPr txBox="1"/>
          <p:nvPr/>
        </p:nvSpPr>
        <p:spPr>
          <a:xfrm>
            <a:off x="3912811" y="2956266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데이터 설명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6ADBAD-F90E-6041-35FA-0BDAFB3F5054}"/>
              </a:ext>
            </a:extLst>
          </p:cNvPr>
          <p:cNvSpPr txBox="1"/>
          <p:nvPr/>
        </p:nvSpPr>
        <p:spPr>
          <a:xfrm>
            <a:off x="3788843" y="3325124"/>
            <a:ext cx="21057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17F0C4-16FB-2E7E-3E99-C4E0F04B55E3}"/>
              </a:ext>
            </a:extLst>
          </p:cNvPr>
          <p:cNvSpPr txBox="1"/>
          <p:nvPr/>
        </p:nvSpPr>
        <p:spPr>
          <a:xfrm>
            <a:off x="3604630" y="2131489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67" name="Rectangle 34">
            <a:extLst>
              <a:ext uri="{FF2B5EF4-FFF2-40B4-BE49-F238E27FC236}">
                <a16:creationId xmlns:a16="http://schemas.microsoft.com/office/drawing/2014/main" id="{27A4F809-465D-CAE8-A543-FFD246F54EEE}"/>
              </a:ext>
            </a:extLst>
          </p:cNvPr>
          <p:cNvSpPr/>
          <p:nvPr/>
        </p:nvSpPr>
        <p:spPr>
          <a:xfrm>
            <a:off x="5977217" y="1541939"/>
            <a:ext cx="3162778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Triangle 35">
            <a:extLst>
              <a:ext uri="{FF2B5EF4-FFF2-40B4-BE49-F238E27FC236}">
                <a16:creationId xmlns:a16="http://schemas.microsoft.com/office/drawing/2014/main" id="{F2C26E9B-CEFC-EEC4-144F-417CDA44ED17}"/>
              </a:ext>
            </a:extLst>
          </p:cNvPr>
          <p:cNvSpPr/>
          <p:nvPr/>
        </p:nvSpPr>
        <p:spPr>
          <a:xfrm flipH="1" flipV="1">
            <a:off x="6155882" y="2719423"/>
            <a:ext cx="295976" cy="148167"/>
          </a:xfrm>
          <a:prstGeom prst="rtTriangle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03D63D93-A305-9D2E-E88F-60EB20840416}"/>
              </a:ext>
            </a:extLst>
          </p:cNvPr>
          <p:cNvSpPr/>
          <p:nvPr/>
        </p:nvSpPr>
        <p:spPr>
          <a:xfrm>
            <a:off x="6451858" y="1869734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37">
            <a:extLst>
              <a:ext uri="{FF2B5EF4-FFF2-40B4-BE49-F238E27FC236}">
                <a16:creationId xmlns:a16="http://schemas.microsoft.com/office/drawing/2014/main" id="{21D9FDC5-EDA5-F6C5-4838-4D7A483E526D}"/>
              </a:ext>
            </a:extLst>
          </p:cNvPr>
          <p:cNvSpPr/>
          <p:nvPr/>
        </p:nvSpPr>
        <p:spPr>
          <a:xfrm>
            <a:off x="6155882" y="2130993"/>
            <a:ext cx="1329872" cy="594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390076-0B59-7DEC-607E-DFD9C8A739B0}"/>
              </a:ext>
            </a:extLst>
          </p:cNvPr>
          <p:cNvSpPr txBox="1"/>
          <p:nvPr/>
        </p:nvSpPr>
        <p:spPr>
          <a:xfrm>
            <a:off x="6687468" y="2956266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데이터 분석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88DE5E-F233-133E-4390-2A8B049BA7F9}"/>
              </a:ext>
            </a:extLst>
          </p:cNvPr>
          <p:cNvSpPr txBox="1"/>
          <p:nvPr/>
        </p:nvSpPr>
        <p:spPr>
          <a:xfrm>
            <a:off x="6563500" y="3325124"/>
            <a:ext cx="21057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753598-8E63-7FB4-1405-9CB0EEB79D1A}"/>
              </a:ext>
            </a:extLst>
          </p:cNvPr>
          <p:cNvSpPr txBox="1"/>
          <p:nvPr/>
        </p:nvSpPr>
        <p:spPr>
          <a:xfrm>
            <a:off x="6379287" y="2131489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74" name="Right Triangle 43">
            <a:extLst>
              <a:ext uri="{FF2B5EF4-FFF2-40B4-BE49-F238E27FC236}">
                <a16:creationId xmlns:a16="http://schemas.microsoft.com/office/drawing/2014/main" id="{9078FEDF-441B-45E3-AE2E-B164731E71EB}"/>
              </a:ext>
            </a:extLst>
          </p:cNvPr>
          <p:cNvSpPr/>
          <p:nvPr/>
        </p:nvSpPr>
        <p:spPr>
          <a:xfrm flipH="1" flipV="1">
            <a:off x="8967986" y="2719423"/>
            <a:ext cx="295976" cy="148167"/>
          </a:xfrm>
          <a:prstGeom prst="rtTriangle">
            <a:avLst/>
          </a:prstGeom>
          <a:solidFill>
            <a:srgbClr val="461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44">
            <a:extLst>
              <a:ext uri="{FF2B5EF4-FFF2-40B4-BE49-F238E27FC236}">
                <a16:creationId xmlns:a16="http://schemas.microsoft.com/office/drawing/2014/main" id="{06F78CB0-04E9-10CE-0C14-4E443FED0A09}"/>
              </a:ext>
            </a:extLst>
          </p:cNvPr>
          <p:cNvSpPr/>
          <p:nvPr/>
        </p:nvSpPr>
        <p:spPr>
          <a:xfrm>
            <a:off x="9263962" y="1869734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45">
            <a:extLst>
              <a:ext uri="{FF2B5EF4-FFF2-40B4-BE49-F238E27FC236}">
                <a16:creationId xmlns:a16="http://schemas.microsoft.com/office/drawing/2014/main" id="{C225BAF4-F33D-9B57-C3F2-412D4BE73AE6}"/>
              </a:ext>
            </a:extLst>
          </p:cNvPr>
          <p:cNvSpPr/>
          <p:nvPr/>
        </p:nvSpPr>
        <p:spPr>
          <a:xfrm>
            <a:off x="8967986" y="2130993"/>
            <a:ext cx="1329872" cy="5943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CA2343-2FF5-13F6-6B60-415DD2785B07}"/>
              </a:ext>
            </a:extLst>
          </p:cNvPr>
          <p:cNvSpPr txBox="1"/>
          <p:nvPr/>
        </p:nvSpPr>
        <p:spPr>
          <a:xfrm>
            <a:off x="9499572" y="2956266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결론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7165AB6-8FFE-A10D-8F3E-B3B75BA18EEB}"/>
              </a:ext>
            </a:extLst>
          </p:cNvPr>
          <p:cNvSpPr txBox="1"/>
          <p:nvPr/>
        </p:nvSpPr>
        <p:spPr>
          <a:xfrm>
            <a:off x="9375604" y="3325124"/>
            <a:ext cx="21057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D9A3842-D0C7-CA4A-2A62-570F3FD4EA4D}"/>
              </a:ext>
            </a:extLst>
          </p:cNvPr>
          <p:cNvSpPr txBox="1"/>
          <p:nvPr/>
        </p:nvSpPr>
        <p:spPr>
          <a:xfrm>
            <a:off x="9191391" y="2131489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pic>
        <p:nvPicPr>
          <p:cNvPr id="80" name="Graphic 51" descr="Document">
            <a:extLst>
              <a:ext uri="{FF2B5EF4-FFF2-40B4-BE49-F238E27FC236}">
                <a16:creationId xmlns:a16="http://schemas.microsoft.com/office/drawing/2014/main" id="{94789C95-640E-0065-7F01-23EEB8624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9180" y="4923368"/>
            <a:ext cx="914400" cy="914400"/>
          </a:xfrm>
          <a:prstGeom prst="rect">
            <a:avLst/>
          </a:prstGeom>
        </p:spPr>
      </p:pic>
      <p:pic>
        <p:nvPicPr>
          <p:cNvPr id="81" name="Graphic 53" descr="Advertising">
            <a:extLst>
              <a:ext uri="{FF2B5EF4-FFF2-40B4-BE49-F238E27FC236}">
                <a16:creationId xmlns:a16="http://schemas.microsoft.com/office/drawing/2014/main" id="{9D248702-F7C8-3810-2AA4-FF0FBACBE3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2257" y="4923368"/>
            <a:ext cx="914400" cy="914400"/>
          </a:xfrm>
          <a:prstGeom prst="rect">
            <a:avLst/>
          </a:prstGeom>
        </p:spPr>
      </p:pic>
      <p:pic>
        <p:nvPicPr>
          <p:cNvPr id="82" name="Graphic 55" descr="Diploma">
            <a:extLst>
              <a:ext uri="{FF2B5EF4-FFF2-40B4-BE49-F238E27FC236}">
                <a16:creationId xmlns:a16="http://schemas.microsoft.com/office/drawing/2014/main" id="{A33CE454-1777-2234-D7C9-5A300E0FBC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5496" y="4923368"/>
            <a:ext cx="914400" cy="914400"/>
          </a:xfrm>
          <a:prstGeom prst="rect">
            <a:avLst/>
          </a:prstGeom>
        </p:spPr>
      </p:pic>
      <p:pic>
        <p:nvPicPr>
          <p:cNvPr id="83" name="Graphic 57" descr="Lightbulb and pencil">
            <a:extLst>
              <a:ext uri="{FF2B5EF4-FFF2-40B4-BE49-F238E27FC236}">
                <a16:creationId xmlns:a16="http://schemas.microsoft.com/office/drawing/2014/main" id="{366A0282-BBD3-50CF-4747-DBF92DC3A9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485" y="4923368"/>
            <a:ext cx="914400" cy="914400"/>
          </a:xfrm>
          <a:prstGeom prst="rect">
            <a:avLst/>
          </a:prstGeom>
        </p:spPr>
      </p:pic>
      <p:sp>
        <p:nvSpPr>
          <p:cNvPr id="84" name="Rectangle 58">
            <a:extLst>
              <a:ext uri="{FF2B5EF4-FFF2-40B4-BE49-F238E27FC236}">
                <a16:creationId xmlns:a16="http://schemas.microsoft.com/office/drawing/2014/main" id="{2BEE1D99-2EEC-5B6F-B05D-35ABFC07B0D7}"/>
              </a:ext>
            </a:extLst>
          </p:cNvPr>
          <p:cNvSpPr/>
          <p:nvPr/>
        </p:nvSpPr>
        <p:spPr>
          <a:xfrm>
            <a:off x="865098" y="6005595"/>
            <a:ext cx="2320544" cy="850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59">
            <a:extLst>
              <a:ext uri="{FF2B5EF4-FFF2-40B4-BE49-F238E27FC236}">
                <a16:creationId xmlns:a16="http://schemas.microsoft.com/office/drawing/2014/main" id="{8195CD00-DAFB-03C9-B9F5-AF12B738FF27}"/>
              </a:ext>
            </a:extLst>
          </p:cNvPr>
          <p:cNvSpPr/>
          <p:nvPr/>
        </p:nvSpPr>
        <p:spPr>
          <a:xfrm>
            <a:off x="3692723" y="6001340"/>
            <a:ext cx="2320544" cy="85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60">
            <a:extLst>
              <a:ext uri="{FF2B5EF4-FFF2-40B4-BE49-F238E27FC236}">
                <a16:creationId xmlns:a16="http://schemas.microsoft.com/office/drawing/2014/main" id="{4C734F72-976E-C2FD-F348-FB570535D9BF}"/>
              </a:ext>
            </a:extLst>
          </p:cNvPr>
          <p:cNvSpPr/>
          <p:nvPr/>
        </p:nvSpPr>
        <p:spPr>
          <a:xfrm>
            <a:off x="6462271" y="6002430"/>
            <a:ext cx="2320544" cy="8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C1BC0DF0-F711-5E6B-4BDB-E1B6F62FE51F}"/>
              </a:ext>
            </a:extLst>
          </p:cNvPr>
          <p:cNvSpPr/>
          <p:nvPr/>
        </p:nvSpPr>
        <p:spPr>
          <a:xfrm>
            <a:off x="9279624" y="6001340"/>
            <a:ext cx="2320544" cy="85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162E772-CBBA-8120-1E90-2DB4B73F7141}"/>
              </a:ext>
            </a:extLst>
          </p:cNvPr>
          <p:cNvSpPr/>
          <p:nvPr/>
        </p:nvSpPr>
        <p:spPr>
          <a:xfrm>
            <a:off x="844859" y="1271413"/>
            <a:ext cx="2478681" cy="594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4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CONTENTS</a:t>
            </a:r>
            <a:endParaRPr lang="en-US" altLang="ko-KR" sz="3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B70455-F703-9A59-F926-E3EA5FFE6AE1}"/>
              </a:ext>
            </a:extLst>
          </p:cNvPr>
          <p:cNvSpPr txBox="1"/>
          <p:nvPr/>
        </p:nvSpPr>
        <p:spPr>
          <a:xfrm>
            <a:off x="-94313" y="-853931"/>
            <a:ext cx="12500390" cy="2667660"/>
          </a:xfrm>
          <a:prstGeom prst="rect">
            <a:avLst/>
          </a:prstGeom>
          <a:noFill/>
        </p:spPr>
        <p:txBody>
          <a:bodyPr wrap="square" rtlCol="0">
            <a:prstTxWarp prst="textWave1">
              <a:avLst/>
            </a:prstTxWarp>
            <a:spAutoFit/>
          </a:bodyPr>
          <a:lstStyle/>
          <a:p>
            <a:r>
              <a:rPr lang="en-US" altLang="ko-KR" spc="-150" dirty="0">
                <a:blipFill>
                  <a:blip r:embed="rId10"/>
                  <a:stretch>
                    <a:fillRect/>
                  </a:stretch>
                </a:blipFill>
              </a:rPr>
              <a:t>----------------------</a:t>
            </a:r>
            <a:endParaRPr lang="ko-KR" altLang="en-US" spc="-150" dirty="0">
              <a:blipFill>
                <a:blip r:embed="rId10"/>
                <a:stretch>
                  <a:fillRect/>
                </a:stretch>
              </a:blipFill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4550264-7E1C-667E-28BB-06AB1B78DE8E}"/>
              </a:ext>
            </a:extLst>
          </p:cNvPr>
          <p:cNvCxnSpPr>
            <a:cxnSpLocks/>
            <a:stCxn id="92" idx="2"/>
            <a:endCxn id="93" idx="2"/>
          </p:cNvCxnSpPr>
          <p:nvPr/>
        </p:nvCxnSpPr>
        <p:spPr>
          <a:xfrm>
            <a:off x="565029" y="6630602"/>
            <a:ext cx="11296324" cy="11575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각 삼각형 91">
            <a:extLst>
              <a:ext uri="{FF2B5EF4-FFF2-40B4-BE49-F238E27FC236}">
                <a16:creationId xmlns:a16="http://schemas.microsoft.com/office/drawing/2014/main" id="{916B1636-0B3F-C311-4049-B7CF92FBB89F}"/>
              </a:ext>
            </a:extLst>
          </p:cNvPr>
          <p:cNvSpPr/>
          <p:nvPr/>
        </p:nvSpPr>
        <p:spPr>
          <a:xfrm>
            <a:off x="565029" y="6152572"/>
            <a:ext cx="3116119" cy="47803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각 삼각형 92">
            <a:extLst>
              <a:ext uri="{FF2B5EF4-FFF2-40B4-BE49-F238E27FC236}">
                <a16:creationId xmlns:a16="http://schemas.microsoft.com/office/drawing/2014/main" id="{E08EF32C-42EE-4BB2-A4F5-4AAC5ACEC5DB}"/>
              </a:ext>
            </a:extLst>
          </p:cNvPr>
          <p:cNvSpPr/>
          <p:nvPr/>
        </p:nvSpPr>
        <p:spPr>
          <a:xfrm flipH="1">
            <a:off x="8745234" y="6164147"/>
            <a:ext cx="3116119" cy="47803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52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F21811-F694-5BA4-E7B2-858246F1F623}"/>
              </a:ext>
            </a:extLst>
          </p:cNvPr>
          <p:cNvGrpSpPr/>
          <p:nvPr/>
        </p:nvGrpSpPr>
        <p:grpSpPr>
          <a:xfrm>
            <a:off x="5729471" y="176104"/>
            <a:ext cx="5847883" cy="6343742"/>
            <a:chOff x="2037144" y="230678"/>
            <a:chExt cx="6588664" cy="5871817"/>
          </a:xfrm>
          <a:blipFill>
            <a:blip r:embed="rId2"/>
            <a:stretch>
              <a:fillRect/>
            </a:stretch>
          </a:blip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897D1374-49A5-89EA-38B9-357547207FBB}"/>
                </a:ext>
              </a:extLst>
            </p:cNvPr>
            <p:cNvSpPr/>
            <p:nvPr/>
          </p:nvSpPr>
          <p:spPr>
            <a:xfrm>
              <a:off x="2613986" y="230678"/>
              <a:ext cx="2627127" cy="1389916"/>
            </a:xfrm>
            <a:custGeom>
              <a:avLst/>
              <a:gdLst>
                <a:gd name="connsiteX0" fmla="*/ 0 w 8120300"/>
                <a:gd name="connsiteY0" fmla="*/ 170921 h 1709208"/>
                <a:gd name="connsiteX1" fmla="*/ 170921 w 8120300"/>
                <a:gd name="connsiteY1" fmla="*/ 0 h 1709208"/>
                <a:gd name="connsiteX2" fmla="*/ 7949379 w 8120300"/>
                <a:gd name="connsiteY2" fmla="*/ 0 h 1709208"/>
                <a:gd name="connsiteX3" fmla="*/ 8120300 w 8120300"/>
                <a:gd name="connsiteY3" fmla="*/ 170921 h 1709208"/>
                <a:gd name="connsiteX4" fmla="*/ 8120300 w 8120300"/>
                <a:gd name="connsiteY4" fmla="*/ 1538287 h 1709208"/>
                <a:gd name="connsiteX5" fmla="*/ 7949379 w 8120300"/>
                <a:gd name="connsiteY5" fmla="*/ 1709208 h 1709208"/>
                <a:gd name="connsiteX6" fmla="*/ 170921 w 8120300"/>
                <a:gd name="connsiteY6" fmla="*/ 1709208 h 1709208"/>
                <a:gd name="connsiteX7" fmla="*/ 0 w 8120300"/>
                <a:gd name="connsiteY7" fmla="*/ 1538287 h 1709208"/>
                <a:gd name="connsiteX8" fmla="*/ 0 w 8120300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0300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7949379" y="0"/>
                  </a:lnTo>
                  <a:cubicBezTo>
                    <a:pt x="8043776" y="0"/>
                    <a:pt x="8120300" y="76524"/>
                    <a:pt x="8120300" y="170921"/>
                  </a:cubicBezTo>
                  <a:lnTo>
                    <a:pt x="8120300" y="1538287"/>
                  </a:lnTo>
                  <a:cubicBezTo>
                    <a:pt x="8120300" y="1632684"/>
                    <a:pt x="8043776" y="1709208"/>
                    <a:pt x="7949379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231" tIns="267231" rIns="267231" bIns="26723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4B6CFBF-B239-44E9-FDBB-BFE503AC3BAF}"/>
                </a:ext>
              </a:extLst>
            </p:cNvPr>
            <p:cNvSpPr/>
            <p:nvPr/>
          </p:nvSpPr>
          <p:spPr>
            <a:xfrm>
              <a:off x="3270859" y="1724645"/>
              <a:ext cx="2972772" cy="1389916"/>
            </a:xfrm>
            <a:custGeom>
              <a:avLst/>
              <a:gdLst>
                <a:gd name="connsiteX0" fmla="*/ 0 w 3938635"/>
                <a:gd name="connsiteY0" fmla="*/ 170921 h 1709208"/>
                <a:gd name="connsiteX1" fmla="*/ 170921 w 3938635"/>
                <a:gd name="connsiteY1" fmla="*/ 0 h 1709208"/>
                <a:gd name="connsiteX2" fmla="*/ 3767714 w 3938635"/>
                <a:gd name="connsiteY2" fmla="*/ 0 h 1709208"/>
                <a:gd name="connsiteX3" fmla="*/ 3938635 w 3938635"/>
                <a:gd name="connsiteY3" fmla="*/ 170921 h 1709208"/>
                <a:gd name="connsiteX4" fmla="*/ 3938635 w 3938635"/>
                <a:gd name="connsiteY4" fmla="*/ 1538287 h 1709208"/>
                <a:gd name="connsiteX5" fmla="*/ 3767714 w 3938635"/>
                <a:gd name="connsiteY5" fmla="*/ 1709208 h 1709208"/>
                <a:gd name="connsiteX6" fmla="*/ 170921 w 3938635"/>
                <a:gd name="connsiteY6" fmla="*/ 1709208 h 1709208"/>
                <a:gd name="connsiteX7" fmla="*/ 0 w 3938635"/>
                <a:gd name="connsiteY7" fmla="*/ 1538287 h 1709208"/>
                <a:gd name="connsiteX8" fmla="*/ 0 w 3938635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8635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3767714" y="0"/>
                  </a:lnTo>
                  <a:cubicBezTo>
                    <a:pt x="3862111" y="0"/>
                    <a:pt x="3938635" y="76524"/>
                    <a:pt x="3938635" y="170921"/>
                  </a:cubicBezTo>
                  <a:lnTo>
                    <a:pt x="3938635" y="1538287"/>
                  </a:lnTo>
                  <a:cubicBezTo>
                    <a:pt x="3938635" y="1632684"/>
                    <a:pt x="3862111" y="1709208"/>
                    <a:pt x="3767714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231" tIns="267231" rIns="267231" bIns="26723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328B3F8B-528E-C8E3-D56C-A5330FB2E9F7}"/>
                </a:ext>
              </a:extLst>
            </p:cNvPr>
            <p:cNvSpPr/>
            <p:nvPr/>
          </p:nvSpPr>
          <p:spPr>
            <a:xfrm>
              <a:off x="2037144" y="3218612"/>
              <a:ext cx="3323857" cy="1389916"/>
            </a:xfrm>
            <a:custGeom>
              <a:avLst/>
              <a:gdLst>
                <a:gd name="connsiteX0" fmla="*/ 0 w 1928812"/>
                <a:gd name="connsiteY0" fmla="*/ 170921 h 1709208"/>
                <a:gd name="connsiteX1" fmla="*/ 170921 w 1928812"/>
                <a:gd name="connsiteY1" fmla="*/ 0 h 1709208"/>
                <a:gd name="connsiteX2" fmla="*/ 1757891 w 1928812"/>
                <a:gd name="connsiteY2" fmla="*/ 0 h 1709208"/>
                <a:gd name="connsiteX3" fmla="*/ 1928812 w 1928812"/>
                <a:gd name="connsiteY3" fmla="*/ 170921 h 1709208"/>
                <a:gd name="connsiteX4" fmla="*/ 1928812 w 1928812"/>
                <a:gd name="connsiteY4" fmla="*/ 1538287 h 1709208"/>
                <a:gd name="connsiteX5" fmla="*/ 1757891 w 1928812"/>
                <a:gd name="connsiteY5" fmla="*/ 1709208 h 1709208"/>
                <a:gd name="connsiteX6" fmla="*/ 170921 w 1928812"/>
                <a:gd name="connsiteY6" fmla="*/ 1709208 h 1709208"/>
                <a:gd name="connsiteX7" fmla="*/ 0 w 1928812"/>
                <a:gd name="connsiteY7" fmla="*/ 1538287 h 1709208"/>
                <a:gd name="connsiteX8" fmla="*/ 0 w 192881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81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1757891" y="0"/>
                  </a:lnTo>
                  <a:cubicBezTo>
                    <a:pt x="1852288" y="0"/>
                    <a:pt x="1928812" y="76524"/>
                    <a:pt x="1928812" y="170921"/>
                  </a:cubicBezTo>
                  <a:lnTo>
                    <a:pt x="1928812" y="1538287"/>
                  </a:lnTo>
                  <a:cubicBezTo>
                    <a:pt x="1928812" y="1632684"/>
                    <a:pt x="1852288" y="1709208"/>
                    <a:pt x="175789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221" tIns="187221" rIns="187221" bIns="18722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7F1861B-A693-F3FF-4863-34BBC353A0D9}"/>
                </a:ext>
              </a:extLst>
            </p:cNvPr>
            <p:cNvSpPr/>
            <p:nvPr/>
          </p:nvSpPr>
          <p:spPr>
            <a:xfrm>
              <a:off x="5416380" y="3218612"/>
              <a:ext cx="2296779" cy="1389916"/>
            </a:xfrm>
            <a:custGeom>
              <a:avLst/>
              <a:gdLst>
                <a:gd name="connsiteX0" fmla="*/ 0 w 1928812"/>
                <a:gd name="connsiteY0" fmla="*/ 170921 h 1709208"/>
                <a:gd name="connsiteX1" fmla="*/ 170921 w 1928812"/>
                <a:gd name="connsiteY1" fmla="*/ 0 h 1709208"/>
                <a:gd name="connsiteX2" fmla="*/ 1757891 w 1928812"/>
                <a:gd name="connsiteY2" fmla="*/ 0 h 1709208"/>
                <a:gd name="connsiteX3" fmla="*/ 1928812 w 1928812"/>
                <a:gd name="connsiteY3" fmla="*/ 170921 h 1709208"/>
                <a:gd name="connsiteX4" fmla="*/ 1928812 w 1928812"/>
                <a:gd name="connsiteY4" fmla="*/ 1538287 h 1709208"/>
                <a:gd name="connsiteX5" fmla="*/ 1757891 w 1928812"/>
                <a:gd name="connsiteY5" fmla="*/ 1709208 h 1709208"/>
                <a:gd name="connsiteX6" fmla="*/ 170921 w 1928812"/>
                <a:gd name="connsiteY6" fmla="*/ 1709208 h 1709208"/>
                <a:gd name="connsiteX7" fmla="*/ 0 w 1928812"/>
                <a:gd name="connsiteY7" fmla="*/ 1538287 h 1709208"/>
                <a:gd name="connsiteX8" fmla="*/ 0 w 192881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81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1757891" y="0"/>
                  </a:lnTo>
                  <a:cubicBezTo>
                    <a:pt x="1852288" y="0"/>
                    <a:pt x="1928812" y="76524"/>
                    <a:pt x="1928812" y="170921"/>
                  </a:cubicBezTo>
                  <a:lnTo>
                    <a:pt x="1928812" y="1538287"/>
                  </a:lnTo>
                  <a:cubicBezTo>
                    <a:pt x="1928812" y="1632684"/>
                    <a:pt x="1852288" y="1709208"/>
                    <a:pt x="175789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221" tIns="187221" rIns="187221" bIns="18722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42A185C-8EC3-228E-4D27-6F5D23D6BFDD}"/>
                </a:ext>
              </a:extLst>
            </p:cNvPr>
            <p:cNvSpPr/>
            <p:nvPr/>
          </p:nvSpPr>
          <p:spPr>
            <a:xfrm>
              <a:off x="5361001" y="230678"/>
              <a:ext cx="2972771" cy="1389916"/>
            </a:xfrm>
            <a:custGeom>
              <a:avLst/>
              <a:gdLst>
                <a:gd name="connsiteX0" fmla="*/ 0 w 1928812"/>
                <a:gd name="connsiteY0" fmla="*/ 170921 h 1709208"/>
                <a:gd name="connsiteX1" fmla="*/ 170921 w 1928812"/>
                <a:gd name="connsiteY1" fmla="*/ 0 h 1709208"/>
                <a:gd name="connsiteX2" fmla="*/ 1757891 w 1928812"/>
                <a:gd name="connsiteY2" fmla="*/ 0 h 1709208"/>
                <a:gd name="connsiteX3" fmla="*/ 1928812 w 1928812"/>
                <a:gd name="connsiteY3" fmla="*/ 170921 h 1709208"/>
                <a:gd name="connsiteX4" fmla="*/ 1928812 w 1928812"/>
                <a:gd name="connsiteY4" fmla="*/ 1538287 h 1709208"/>
                <a:gd name="connsiteX5" fmla="*/ 1757891 w 1928812"/>
                <a:gd name="connsiteY5" fmla="*/ 1709208 h 1709208"/>
                <a:gd name="connsiteX6" fmla="*/ 170921 w 1928812"/>
                <a:gd name="connsiteY6" fmla="*/ 1709208 h 1709208"/>
                <a:gd name="connsiteX7" fmla="*/ 0 w 1928812"/>
                <a:gd name="connsiteY7" fmla="*/ 1538287 h 1709208"/>
                <a:gd name="connsiteX8" fmla="*/ 0 w 192881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81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1757891" y="0"/>
                  </a:lnTo>
                  <a:cubicBezTo>
                    <a:pt x="1852288" y="0"/>
                    <a:pt x="1928812" y="76524"/>
                    <a:pt x="1928812" y="170921"/>
                  </a:cubicBezTo>
                  <a:lnTo>
                    <a:pt x="1928812" y="1538287"/>
                  </a:lnTo>
                  <a:cubicBezTo>
                    <a:pt x="1928812" y="1632684"/>
                    <a:pt x="1852288" y="1709208"/>
                    <a:pt x="175789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221" tIns="187221" rIns="187221" bIns="18722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F01C751-0870-1CDB-3F8E-2D906D7CF636}"/>
                </a:ext>
              </a:extLst>
            </p:cNvPr>
            <p:cNvSpPr/>
            <p:nvPr/>
          </p:nvSpPr>
          <p:spPr>
            <a:xfrm>
              <a:off x="5908922" y="4712579"/>
              <a:ext cx="2424850" cy="1389915"/>
            </a:xfrm>
            <a:custGeom>
              <a:avLst/>
              <a:gdLst>
                <a:gd name="connsiteX0" fmla="*/ 0 w 1928812"/>
                <a:gd name="connsiteY0" fmla="*/ 170921 h 1709208"/>
                <a:gd name="connsiteX1" fmla="*/ 170921 w 1928812"/>
                <a:gd name="connsiteY1" fmla="*/ 0 h 1709208"/>
                <a:gd name="connsiteX2" fmla="*/ 1757891 w 1928812"/>
                <a:gd name="connsiteY2" fmla="*/ 0 h 1709208"/>
                <a:gd name="connsiteX3" fmla="*/ 1928812 w 1928812"/>
                <a:gd name="connsiteY3" fmla="*/ 170921 h 1709208"/>
                <a:gd name="connsiteX4" fmla="*/ 1928812 w 1928812"/>
                <a:gd name="connsiteY4" fmla="*/ 1538287 h 1709208"/>
                <a:gd name="connsiteX5" fmla="*/ 1757891 w 1928812"/>
                <a:gd name="connsiteY5" fmla="*/ 1709208 h 1709208"/>
                <a:gd name="connsiteX6" fmla="*/ 170921 w 1928812"/>
                <a:gd name="connsiteY6" fmla="*/ 1709208 h 1709208"/>
                <a:gd name="connsiteX7" fmla="*/ 0 w 1928812"/>
                <a:gd name="connsiteY7" fmla="*/ 1538287 h 1709208"/>
                <a:gd name="connsiteX8" fmla="*/ 0 w 192881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81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1757891" y="0"/>
                  </a:lnTo>
                  <a:cubicBezTo>
                    <a:pt x="1852288" y="0"/>
                    <a:pt x="1928812" y="76524"/>
                    <a:pt x="1928812" y="170921"/>
                  </a:cubicBezTo>
                  <a:lnTo>
                    <a:pt x="1928812" y="1538287"/>
                  </a:lnTo>
                  <a:cubicBezTo>
                    <a:pt x="1928812" y="1632684"/>
                    <a:pt x="1852288" y="1709208"/>
                    <a:pt x="175789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221" tIns="187221" rIns="187221" bIns="18722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EB6C18E-498F-B0CA-F60A-2FDA0D543E3D}"/>
                </a:ext>
              </a:extLst>
            </p:cNvPr>
            <p:cNvSpPr/>
            <p:nvPr/>
          </p:nvSpPr>
          <p:spPr>
            <a:xfrm>
              <a:off x="6329029" y="1724646"/>
              <a:ext cx="2296779" cy="1389915"/>
            </a:xfrm>
            <a:custGeom>
              <a:avLst/>
              <a:gdLst>
                <a:gd name="connsiteX0" fmla="*/ 0 w 1928812"/>
                <a:gd name="connsiteY0" fmla="*/ 170921 h 1709208"/>
                <a:gd name="connsiteX1" fmla="*/ 170921 w 1928812"/>
                <a:gd name="connsiteY1" fmla="*/ 0 h 1709208"/>
                <a:gd name="connsiteX2" fmla="*/ 1757891 w 1928812"/>
                <a:gd name="connsiteY2" fmla="*/ 0 h 1709208"/>
                <a:gd name="connsiteX3" fmla="*/ 1928812 w 1928812"/>
                <a:gd name="connsiteY3" fmla="*/ 170921 h 1709208"/>
                <a:gd name="connsiteX4" fmla="*/ 1928812 w 1928812"/>
                <a:gd name="connsiteY4" fmla="*/ 1538287 h 1709208"/>
                <a:gd name="connsiteX5" fmla="*/ 1757891 w 1928812"/>
                <a:gd name="connsiteY5" fmla="*/ 1709208 h 1709208"/>
                <a:gd name="connsiteX6" fmla="*/ 170921 w 1928812"/>
                <a:gd name="connsiteY6" fmla="*/ 1709208 h 1709208"/>
                <a:gd name="connsiteX7" fmla="*/ 0 w 1928812"/>
                <a:gd name="connsiteY7" fmla="*/ 1538287 h 1709208"/>
                <a:gd name="connsiteX8" fmla="*/ 0 w 192881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81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1757891" y="0"/>
                  </a:lnTo>
                  <a:cubicBezTo>
                    <a:pt x="1852288" y="0"/>
                    <a:pt x="1928812" y="76524"/>
                    <a:pt x="1928812" y="170921"/>
                  </a:cubicBezTo>
                  <a:lnTo>
                    <a:pt x="1928812" y="1538287"/>
                  </a:lnTo>
                  <a:cubicBezTo>
                    <a:pt x="1928812" y="1632684"/>
                    <a:pt x="1852288" y="1709208"/>
                    <a:pt x="175789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231" tIns="267231" rIns="267231" bIns="26723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F48D73B-1F6A-BB6B-7FD8-7BF61E497062}"/>
                </a:ext>
              </a:extLst>
            </p:cNvPr>
            <p:cNvSpPr/>
            <p:nvPr/>
          </p:nvSpPr>
          <p:spPr>
            <a:xfrm>
              <a:off x="3505875" y="4712579"/>
              <a:ext cx="2296779" cy="1389916"/>
            </a:xfrm>
            <a:custGeom>
              <a:avLst/>
              <a:gdLst>
                <a:gd name="connsiteX0" fmla="*/ 0 w 3938635"/>
                <a:gd name="connsiteY0" fmla="*/ 170921 h 1709208"/>
                <a:gd name="connsiteX1" fmla="*/ 170921 w 3938635"/>
                <a:gd name="connsiteY1" fmla="*/ 0 h 1709208"/>
                <a:gd name="connsiteX2" fmla="*/ 3767714 w 3938635"/>
                <a:gd name="connsiteY2" fmla="*/ 0 h 1709208"/>
                <a:gd name="connsiteX3" fmla="*/ 3938635 w 3938635"/>
                <a:gd name="connsiteY3" fmla="*/ 170921 h 1709208"/>
                <a:gd name="connsiteX4" fmla="*/ 3938635 w 3938635"/>
                <a:gd name="connsiteY4" fmla="*/ 1538287 h 1709208"/>
                <a:gd name="connsiteX5" fmla="*/ 3767714 w 3938635"/>
                <a:gd name="connsiteY5" fmla="*/ 1709208 h 1709208"/>
                <a:gd name="connsiteX6" fmla="*/ 170921 w 3938635"/>
                <a:gd name="connsiteY6" fmla="*/ 1709208 h 1709208"/>
                <a:gd name="connsiteX7" fmla="*/ 0 w 3938635"/>
                <a:gd name="connsiteY7" fmla="*/ 1538287 h 1709208"/>
                <a:gd name="connsiteX8" fmla="*/ 0 w 3938635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8635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3767714" y="0"/>
                  </a:lnTo>
                  <a:cubicBezTo>
                    <a:pt x="3862111" y="0"/>
                    <a:pt x="3938635" y="76524"/>
                    <a:pt x="3938635" y="170921"/>
                  </a:cubicBezTo>
                  <a:lnTo>
                    <a:pt x="3938635" y="1538287"/>
                  </a:lnTo>
                  <a:cubicBezTo>
                    <a:pt x="3938635" y="1632684"/>
                    <a:pt x="3862111" y="1709208"/>
                    <a:pt x="3767714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231" tIns="267231" rIns="267231" bIns="26723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571251-5E31-A888-E594-AF181DFDAABD}"/>
              </a:ext>
            </a:extLst>
          </p:cNvPr>
          <p:cNvSpPr/>
          <p:nvPr/>
        </p:nvSpPr>
        <p:spPr>
          <a:xfrm>
            <a:off x="11543742" y="369544"/>
            <a:ext cx="540000" cy="54000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5BECA4-BE5D-90E2-3545-08AEBB739C63}"/>
              </a:ext>
            </a:extLst>
          </p:cNvPr>
          <p:cNvSpPr/>
          <p:nvPr/>
        </p:nvSpPr>
        <p:spPr>
          <a:xfrm>
            <a:off x="11181921" y="3949979"/>
            <a:ext cx="739076" cy="739076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E0C0B0-548E-ED11-105B-FBA47B02FF44}"/>
              </a:ext>
            </a:extLst>
          </p:cNvPr>
          <p:cNvCxnSpPr/>
          <p:nvPr/>
        </p:nvCxnSpPr>
        <p:spPr>
          <a:xfrm>
            <a:off x="567159" y="6701741"/>
            <a:ext cx="11191378" cy="0"/>
          </a:xfrm>
          <a:prstGeom prst="line">
            <a:avLst/>
          </a:prstGeom>
          <a:ln w="63500">
            <a:solidFill>
              <a:schemeClr val="accent4">
                <a:lumMod val="60000"/>
                <a:lumOff val="40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원호 1">
            <a:extLst>
              <a:ext uri="{FF2B5EF4-FFF2-40B4-BE49-F238E27FC236}">
                <a16:creationId xmlns:a16="http://schemas.microsoft.com/office/drawing/2014/main" id="{815BA464-C435-783C-C922-579A8E2340DF}"/>
              </a:ext>
            </a:extLst>
          </p:cNvPr>
          <p:cNvSpPr/>
          <p:nvPr/>
        </p:nvSpPr>
        <p:spPr>
          <a:xfrm>
            <a:off x="-462457" y="442780"/>
            <a:ext cx="5069181" cy="5701525"/>
          </a:xfrm>
          <a:prstGeom prst="arc">
            <a:avLst>
              <a:gd name="adj1" fmla="val 16152591"/>
              <a:gd name="adj2" fmla="val 5312828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0000">
                <a:schemeClr val="accent1">
                  <a:lumMod val="40000"/>
                  <a:lumOff val="60000"/>
                </a:schemeClr>
              </a:gs>
              <a:gs pos="50000">
                <a:srgbClr val="00B0F0"/>
              </a:gs>
              <a:gs pos="87000">
                <a:srgbClr val="002060"/>
              </a:gs>
            </a:gsLst>
            <a:lin ang="5400000" scaled="1"/>
          </a:gradFill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22B99603-8CAB-78B0-4F7B-ADFF1F809C31}"/>
              </a:ext>
            </a:extLst>
          </p:cNvPr>
          <p:cNvSpPr/>
          <p:nvPr/>
        </p:nvSpPr>
        <p:spPr>
          <a:xfrm flipH="1">
            <a:off x="-749585" y="438472"/>
            <a:ext cx="4560051" cy="5706591"/>
          </a:xfrm>
          <a:prstGeom prst="arc">
            <a:avLst>
              <a:gd name="adj1" fmla="val 16152591"/>
              <a:gd name="adj2" fmla="val 5529857"/>
            </a:avLst>
          </a:prstGeom>
          <a:ln w="127000">
            <a:solidFill>
              <a:schemeClr val="bg1">
                <a:lumMod val="85000"/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B43F0B-51C1-227E-74D2-D79C42C23AB9}"/>
              </a:ext>
            </a:extLst>
          </p:cNvPr>
          <p:cNvSpPr/>
          <p:nvPr/>
        </p:nvSpPr>
        <p:spPr>
          <a:xfrm>
            <a:off x="-521727" y="905564"/>
            <a:ext cx="4789834" cy="4789834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228600" dist="38100" dir="8100000" sx="102000" sy="102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6D2963-3586-38B2-28A3-2A153E43DD62}"/>
              </a:ext>
            </a:extLst>
          </p:cNvPr>
          <p:cNvSpPr>
            <a:spLocks/>
          </p:cNvSpPr>
          <p:nvPr/>
        </p:nvSpPr>
        <p:spPr>
          <a:xfrm>
            <a:off x="-118340" y="1305971"/>
            <a:ext cx="3988076" cy="39880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8100000" sx="102000" sy="102000" algn="tr" rotWithShape="0">
              <a:schemeClr val="tx1">
                <a:lumMod val="65000"/>
                <a:lumOff val="35000"/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4FEA9-7797-9B9F-E367-A862689C9CAD}"/>
              </a:ext>
            </a:extLst>
          </p:cNvPr>
          <p:cNvSpPr/>
          <p:nvPr/>
        </p:nvSpPr>
        <p:spPr>
          <a:xfrm>
            <a:off x="-47110" y="1790143"/>
            <a:ext cx="36854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62F3D-2814-4215-BE5E-819FFF9A07C5}"/>
              </a:ext>
            </a:extLst>
          </p:cNvPr>
          <p:cNvSpPr/>
          <p:nvPr/>
        </p:nvSpPr>
        <p:spPr>
          <a:xfrm>
            <a:off x="5777715" y="5695398"/>
            <a:ext cx="739076" cy="739076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89A8E8-0D6D-95FF-79BC-CC7D1E59F09F}"/>
              </a:ext>
            </a:extLst>
          </p:cNvPr>
          <p:cNvSpPr/>
          <p:nvPr/>
        </p:nvSpPr>
        <p:spPr>
          <a:xfrm>
            <a:off x="4981457" y="316368"/>
            <a:ext cx="739076" cy="739076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원형 차트가 있는 프레젠테이션 단색으로 채워진">
            <a:extLst>
              <a:ext uri="{FF2B5EF4-FFF2-40B4-BE49-F238E27FC236}">
                <a16:creationId xmlns:a16="http://schemas.microsoft.com/office/drawing/2014/main" id="{67707550-AA9B-CEF1-C587-651F1A209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475" y="2676914"/>
            <a:ext cx="521497" cy="52149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14F6CD-1902-B35B-21C7-8109097C900D}"/>
              </a:ext>
            </a:extLst>
          </p:cNvPr>
          <p:cNvSpPr/>
          <p:nvPr/>
        </p:nvSpPr>
        <p:spPr>
          <a:xfrm>
            <a:off x="1842181" y="2717196"/>
            <a:ext cx="128272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</a:t>
            </a:r>
            <a:endParaRPr lang="en-US" altLang="ko-KR" sz="20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368DB0-3645-B1BC-18CA-0D26275E17BC}"/>
              </a:ext>
            </a:extLst>
          </p:cNvPr>
          <p:cNvCxnSpPr>
            <a:cxnSpLocks/>
          </p:cNvCxnSpPr>
          <p:nvPr/>
        </p:nvCxnSpPr>
        <p:spPr>
          <a:xfrm>
            <a:off x="1166957" y="2932658"/>
            <a:ext cx="572333" cy="1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래픽 36" descr="결정 차트 단색으로 채워진">
            <a:extLst>
              <a:ext uri="{FF2B5EF4-FFF2-40B4-BE49-F238E27FC236}">
                <a16:creationId xmlns:a16="http://schemas.microsoft.com/office/drawing/2014/main" id="{4E0967C3-D661-4074-F627-BF38EA4AF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475" y="3232371"/>
            <a:ext cx="521497" cy="52149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7B3202-5D3A-98D1-ED98-1FA9CD8AF37A}"/>
              </a:ext>
            </a:extLst>
          </p:cNvPr>
          <p:cNvSpPr/>
          <p:nvPr/>
        </p:nvSpPr>
        <p:spPr>
          <a:xfrm>
            <a:off x="1819030" y="3265623"/>
            <a:ext cx="157235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설명</a:t>
            </a:r>
            <a:endParaRPr lang="en-US" altLang="ko-KR" sz="20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935316-7EC3-C7DA-081C-1B1FD547519B}"/>
              </a:ext>
            </a:extLst>
          </p:cNvPr>
          <p:cNvCxnSpPr>
            <a:cxnSpLocks/>
          </p:cNvCxnSpPr>
          <p:nvPr/>
        </p:nvCxnSpPr>
        <p:spPr>
          <a:xfrm>
            <a:off x="1166957" y="3481085"/>
            <a:ext cx="572333" cy="1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CDEC0-F335-0072-4353-EA114B4159E7}"/>
              </a:ext>
            </a:extLst>
          </p:cNvPr>
          <p:cNvSpPr/>
          <p:nvPr/>
        </p:nvSpPr>
        <p:spPr>
          <a:xfrm>
            <a:off x="1819030" y="3890756"/>
            <a:ext cx="157235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설명</a:t>
            </a:r>
            <a:endParaRPr lang="en-US" altLang="ko-KR" sz="20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AA2D175-6C0F-66E7-5510-B6B172704567}"/>
              </a:ext>
            </a:extLst>
          </p:cNvPr>
          <p:cNvCxnSpPr>
            <a:cxnSpLocks/>
          </p:cNvCxnSpPr>
          <p:nvPr/>
        </p:nvCxnSpPr>
        <p:spPr>
          <a:xfrm>
            <a:off x="1166957" y="4106218"/>
            <a:ext cx="572333" cy="1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래픽 43" descr="연구 단색으로 채워진">
            <a:extLst>
              <a:ext uri="{FF2B5EF4-FFF2-40B4-BE49-F238E27FC236}">
                <a16:creationId xmlns:a16="http://schemas.microsoft.com/office/drawing/2014/main" id="{31AF9239-12CD-F7EE-B80C-496F858CE4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570" y="3798020"/>
            <a:ext cx="521497" cy="52149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2619BD-FD6C-6A71-3517-8426B57D7703}"/>
              </a:ext>
            </a:extLst>
          </p:cNvPr>
          <p:cNvSpPr/>
          <p:nvPr/>
        </p:nvSpPr>
        <p:spPr>
          <a:xfrm>
            <a:off x="1819030" y="4392803"/>
            <a:ext cx="8015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20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85C3552-3295-3700-458C-EF8EE1D2E1FC}"/>
              </a:ext>
            </a:extLst>
          </p:cNvPr>
          <p:cNvCxnSpPr>
            <a:cxnSpLocks/>
          </p:cNvCxnSpPr>
          <p:nvPr/>
        </p:nvCxnSpPr>
        <p:spPr>
          <a:xfrm>
            <a:off x="1166957" y="4596530"/>
            <a:ext cx="572333" cy="1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래픽 46" descr="흡기 방식 단색으로 채워진">
            <a:extLst>
              <a:ext uri="{FF2B5EF4-FFF2-40B4-BE49-F238E27FC236}">
                <a16:creationId xmlns:a16="http://schemas.microsoft.com/office/drawing/2014/main" id="{12052ECC-BCAB-0A76-3C98-635330F5AF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7188" y="4321186"/>
            <a:ext cx="521498" cy="521498"/>
          </a:xfrm>
          <a:prstGeom prst="rect">
            <a:avLst/>
          </a:prstGeom>
        </p:spPr>
      </p:pic>
      <p:pic>
        <p:nvPicPr>
          <p:cNvPr id="49" name="그림 48" descr="원, 그래픽이(가) 표시된 사진&#10;&#10;자동 생성된 설명">
            <a:extLst>
              <a:ext uri="{FF2B5EF4-FFF2-40B4-BE49-F238E27FC236}">
                <a16:creationId xmlns:a16="http://schemas.microsoft.com/office/drawing/2014/main" id="{8357D88F-D594-87D4-031E-3D21078A7F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23" y="241259"/>
            <a:ext cx="1228864" cy="709610"/>
          </a:xfrm>
          <a:prstGeom prst="rect">
            <a:avLst/>
          </a:prstGeom>
        </p:spPr>
      </p:pic>
      <p:pic>
        <p:nvPicPr>
          <p:cNvPr id="50" name="그림 49" descr="원, 그래픽이(가) 표시된 사진&#10;&#10;자동 생성된 설명">
            <a:extLst>
              <a:ext uri="{FF2B5EF4-FFF2-40B4-BE49-F238E27FC236}">
                <a16:creationId xmlns:a16="http://schemas.microsoft.com/office/drawing/2014/main" id="{77C93650-D38C-74C8-0FD4-E1024900BE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901" y="2730240"/>
            <a:ext cx="1074927" cy="620719"/>
          </a:xfrm>
          <a:prstGeom prst="rect">
            <a:avLst/>
          </a:prstGeom>
        </p:spPr>
      </p:pic>
      <p:pic>
        <p:nvPicPr>
          <p:cNvPr id="51" name="그림 50" descr="원, 그래픽이(가) 표시된 사진&#10;&#10;자동 생성된 설명">
            <a:extLst>
              <a:ext uri="{FF2B5EF4-FFF2-40B4-BE49-F238E27FC236}">
                <a16:creationId xmlns:a16="http://schemas.microsoft.com/office/drawing/2014/main" id="{AC6A84FC-8871-5D79-7D66-227B07975BE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855" y="776495"/>
            <a:ext cx="1871933" cy="10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8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F21811-F694-5BA4-E7B2-858246F1F623}"/>
              </a:ext>
            </a:extLst>
          </p:cNvPr>
          <p:cNvGrpSpPr/>
          <p:nvPr/>
        </p:nvGrpSpPr>
        <p:grpSpPr>
          <a:xfrm>
            <a:off x="4297103" y="176104"/>
            <a:ext cx="7118203" cy="6343742"/>
            <a:chOff x="2037144" y="230678"/>
            <a:chExt cx="6588664" cy="5871817"/>
          </a:xfrm>
          <a:blipFill>
            <a:blip r:embed="rId2"/>
            <a:stretch>
              <a:fillRect/>
            </a:stretch>
          </a:blip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897D1374-49A5-89EA-38B9-357547207FBB}"/>
                </a:ext>
              </a:extLst>
            </p:cNvPr>
            <p:cNvSpPr/>
            <p:nvPr/>
          </p:nvSpPr>
          <p:spPr>
            <a:xfrm>
              <a:off x="2613986" y="230678"/>
              <a:ext cx="2627127" cy="1389916"/>
            </a:xfrm>
            <a:custGeom>
              <a:avLst/>
              <a:gdLst>
                <a:gd name="connsiteX0" fmla="*/ 0 w 8120300"/>
                <a:gd name="connsiteY0" fmla="*/ 170921 h 1709208"/>
                <a:gd name="connsiteX1" fmla="*/ 170921 w 8120300"/>
                <a:gd name="connsiteY1" fmla="*/ 0 h 1709208"/>
                <a:gd name="connsiteX2" fmla="*/ 7949379 w 8120300"/>
                <a:gd name="connsiteY2" fmla="*/ 0 h 1709208"/>
                <a:gd name="connsiteX3" fmla="*/ 8120300 w 8120300"/>
                <a:gd name="connsiteY3" fmla="*/ 170921 h 1709208"/>
                <a:gd name="connsiteX4" fmla="*/ 8120300 w 8120300"/>
                <a:gd name="connsiteY4" fmla="*/ 1538287 h 1709208"/>
                <a:gd name="connsiteX5" fmla="*/ 7949379 w 8120300"/>
                <a:gd name="connsiteY5" fmla="*/ 1709208 h 1709208"/>
                <a:gd name="connsiteX6" fmla="*/ 170921 w 8120300"/>
                <a:gd name="connsiteY6" fmla="*/ 1709208 h 1709208"/>
                <a:gd name="connsiteX7" fmla="*/ 0 w 8120300"/>
                <a:gd name="connsiteY7" fmla="*/ 1538287 h 1709208"/>
                <a:gd name="connsiteX8" fmla="*/ 0 w 8120300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0300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7949379" y="0"/>
                  </a:lnTo>
                  <a:cubicBezTo>
                    <a:pt x="8043776" y="0"/>
                    <a:pt x="8120300" y="76524"/>
                    <a:pt x="8120300" y="170921"/>
                  </a:cubicBezTo>
                  <a:lnTo>
                    <a:pt x="8120300" y="1538287"/>
                  </a:lnTo>
                  <a:cubicBezTo>
                    <a:pt x="8120300" y="1632684"/>
                    <a:pt x="8043776" y="1709208"/>
                    <a:pt x="7949379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231" tIns="267231" rIns="267231" bIns="26723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4B6CFBF-B239-44E9-FDBB-BFE503AC3BAF}"/>
                </a:ext>
              </a:extLst>
            </p:cNvPr>
            <p:cNvSpPr/>
            <p:nvPr/>
          </p:nvSpPr>
          <p:spPr>
            <a:xfrm>
              <a:off x="3270859" y="1724645"/>
              <a:ext cx="2972772" cy="1389916"/>
            </a:xfrm>
            <a:custGeom>
              <a:avLst/>
              <a:gdLst>
                <a:gd name="connsiteX0" fmla="*/ 0 w 3938635"/>
                <a:gd name="connsiteY0" fmla="*/ 170921 h 1709208"/>
                <a:gd name="connsiteX1" fmla="*/ 170921 w 3938635"/>
                <a:gd name="connsiteY1" fmla="*/ 0 h 1709208"/>
                <a:gd name="connsiteX2" fmla="*/ 3767714 w 3938635"/>
                <a:gd name="connsiteY2" fmla="*/ 0 h 1709208"/>
                <a:gd name="connsiteX3" fmla="*/ 3938635 w 3938635"/>
                <a:gd name="connsiteY3" fmla="*/ 170921 h 1709208"/>
                <a:gd name="connsiteX4" fmla="*/ 3938635 w 3938635"/>
                <a:gd name="connsiteY4" fmla="*/ 1538287 h 1709208"/>
                <a:gd name="connsiteX5" fmla="*/ 3767714 w 3938635"/>
                <a:gd name="connsiteY5" fmla="*/ 1709208 h 1709208"/>
                <a:gd name="connsiteX6" fmla="*/ 170921 w 3938635"/>
                <a:gd name="connsiteY6" fmla="*/ 1709208 h 1709208"/>
                <a:gd name="connsiteX7" fmla="*/ 0 w 3938635"/>
                <a:gd name="connsiteY7" fmla="*/ 1538287 h 1709208"/>
                <a:gd name="connsiteX8" fmla="*/ 0 w 3938635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8635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3767714" y="0"/>
                  </a:lnTo>
                  <a:cubicBezTo>
                    <a:pt x="3862111" y="0"/>
                    <a:pt x="3938635" y="76524"/>
                    <a:pt x="3938635" y="170921"/>
                  </a:cubicBezTo>
                  <a:lnTo>
                    <a:pt x="3938635" y="1538287"/>
                  </a:lnTo>
                  <a:cubicBezTo>
                    <a:pt x="3938635" y="1632684"/>
                    <a:pt x="3862111" y="1709208"/>
                    <a:pt x="3767714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231" tIns="267231" rIns="267231" bIns="26723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328B3F8B-528E-C8E3-D56C-A5330FB2E9F7}"/>
                </a:ext>
              </a:extLst>
            </p:cNvPr>
            <p:cNvSpPr/>
            <p:nvPr/>
          </p:nvSpPr>
          <p:spPr>
            <a:xfrm>
              <a:off x="2037144" y="3218612"/>
              <a:ext cx="3323857" cy="1389916"/>
            </a:xfrm>
            <a:custGeom>
              <a:avLst/>
              <a:gdLst>
                <a:gd name="connsiteX0" fmla="*/ 0 w 1928812"/>
                <a:gd name="connsiteY0" fmla="*/ 170921 h 1709208"/>
                <a:gd name="connsiteX1" fmla="*/ 170921 w 1928812"/>
                <a:gd name="connsiteY1" fmla="*/ 0 h 1709208"/>
                <a:gd name="connsiteX2" fmla="*/ 1757891 w 1928812"/>
                <a:gd name="connsiteY2" fmla="*/ 0 h 1709208"/>
                <a:gd name="connsiteX3" fmla="*/ 1928812 w 1928812"/>
                <a:gd name="connsiteY3" fmla="*/ 170921 h 1709208"/>
                <a:gd name="connsiteX4" fmla="*/ 1928812 w 1928812"/>
                <a:gd name="connsiteY4" fmla="*/ 1538287 h 1709208"/>
                <a:gd name="connsiteX5" fmla="*/ 1757891 w 1928812"/>
                <a:gd name="connsiteY5" fmla="*/ 1709208 h 1709208"/>
                <a:gd name="connsiteX6" fmla="*/ 170921 w 1928812"/>
                <a:gd name="connsiteY6" fmla="*/ 1709208 h 1709208"/>
                <a:gd name="connsiteX7" fmla="*/ 0 w 1928812"/>
                <a:gd name="connsiteY7" fmla="*/ 1538287 h 1709208"/>
                <a:gd name="connsiteX8" fmla="*/ 0 w 192881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81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1757891" y="0"/>
                  </a:lnTo>
                  <a:cubicBezTo>
                    <a:pt x="1852288" y="0"/>
                    <a:pt x="1928812" y="76524"/>
                    <a:pt x="1928812" y="170921"/>
                  </a:cubicBezTo>
                  <a:lnTo>
                    <a:pt x="1928812" y="1538287"/>
                  </a:lnTo>
                  <a:cubicBezTo>
                    <a:pt x="1928812" y="1632684"/>
                    <a:pt x="1852288" y="1709208"/>
                    <a:pt x="175789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221" tIns="187221" rIns="187221" bIns="18722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7F1861B-A693-F3FF-4863-34BBC353A0D9}"/>
                </a:ext>
              </a:extLst>
            </p:cNvPr>
            <p:cNvSpPr/>
            <p:nvPr/>
          </p:nvSpPr>
          <p:spPr>
            <a:xfrm>
              <a:off x="5416380" y="3218612"/>
              <a:ext cx="2296779" cy="1389916"/>
            </a:xfrm>
            <a:custGeom>
              <a:avLst/>
              <a:gdLst>
                <a:gd name="connsiteX0" fmla="*/ 0 w 1928812"/>
                <a:gd name="connsiteY0" fmla="*/ 170921 h 1709208"/>
                <a:gd name="connsiteX1" fmla="*/ 170921 w 1928812"/>
                <a:gd name="connsiteY1" fmla="*/ 0 h 1709208"/>
                <a:gd name="connsiteX2" fmla="*/ 1757891 w 1928812"/>
                <a:gd name="connsiteY2" fmla="*/ 0 h 1709208"/>
                <a:gd name="connsiteX3" fmla="*/ 1928812 w 1928812"/>
                <a:gd name="connsiteY3" fmla="*/ 170921 h 1709208"/>
                <a:gd name="connsiteX4" fmla="*/ 1928812 w 1928812"/>
                <a:gd name="connsiteY4" fmla="*/ 1538287 h 1709208"/>
                <a:gd name="connsiteX5" fmla="*/ 1757891 w 1928812"/>
                <a:gd name="connsiteY5" fmla="*/ 1709208 h 1709208"/>
                <a:gd name="connsiteX6" fmla="*/ 170921 w 1928812"/>
                <a:gd name="connsiteY6" fmla="*/ 1709208 h 1709208"/>
                <a:gd name="connsiteX7" fmla="*/ 0 w 1928812"/>
                <a:gd name="connsiteY7" fmla="*/ 1538287 h 1709208"/>
                <a:gd name="connsiteX8" fmla="*/ 0 w 192881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81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1757891" y="0"/>
                  </a:lnTo>
                  <a:cubicBezTo>
                    <a:pt x="1852288" y="0"/>
                    <a:pt x="1928812" y="76524"/>
                    <a:pt x="1928812" y="170921"/>
                  </a:cubicBezTo>
                  <a:lnTo>
                    <a:pt x="1928812" y="1538287"/>
                  </a:lnTo>
                  <a:cubicBezTo>
                    <a:pt x="1928812" y="1632684"/>
                    <a:pt x="1852288" y="1709208"/>
                    <a:pt x="175789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221" tIns="187221" rIns="187221" bIns="18722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42A185C-8EC3-228E-4D27-6F5D23D6BFDD}"/>
                </a:ext>
              </a:extLst>
            </p:cNvPr>
            <p:cNvSpPr/>
            <p:nvPr/>
          </p:nvSpPr>
          <p:spPr>
            <a:xfrm>
              <a:off x="5361001" y="230678"/>
              <a:ext cx="2972771" cy="1389916"/>
            </a:xfrm>
            <a:custGeom>
              <a:avLst/>
              <a:gdLst>
                <a:gd name="connsiteX0" fmla="*/ 0 w 1928812"/>
                <a:gd name="connsiteY0" fmla="*/ 170921 h 1709208"/>
                <a:gd name="connsiteX1" fmla="*/ 170921 w 1928812"/>
                <a:gd name="connsiteY1" fmla="*/ 0 h 1709208"/>
                <a:gd name="connsiteX2" fmla="*/ 1757891 w 1928812"/>
                <a:gd name="connsiteY2" fmla="*/ 0 h 1709208"/>
                <a:gd name="connsiteX3" fmla="*/ 1928812 w 1928812"/>
                <a:gd name="connsiteY3" fmla="*/ 170921 h 1709208"/>
                <a:gd name="connsiteX4" fmla="*/ 1928812 w 1928812"/>
                <a:gd name="connsiteY4" fmla="*/ 1538287 h 1709208"/>
                <a:gd name="connsiteX5" fmla="*/ 1757891 w 1928812"/>
                <a:gd name="connsiteY5" fmla="*/ 1709208 h 1709208"/>
                <a:gd name="connsiteX6" fmla="*/ 170921 w 1928812"/>
                <a:gd name="connsiteY6" fmla="*/ 1709208 h 1709208"/>
                <a:gd name="connsiteX7" fmla="*/ 0 w 1928812"/>
                <a:gd name="connsiteY7" fmla="*/ 1538287 h 1709208"/>
                <a:gd name="connsiteX8" fmla="*/ 0 w 192881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81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1757891" y="0"/>
                  </a:lnTo>
                  <a:cubicBezTo>
                    <a:pt x="1852288" y="0"/>
                    <a:pt x="1928812" y="76524"/>
                    <a:pt x="1928812" y="170921"/>
                  </a:cubicBezTo>
                  <a:lnTo>
                    <a:pt x="1928812" y="1538287"/>
                  </a:lnTo>
                  <a:cubicBezTo>
                    <a:pt x="1928812" y="1632684"/>
                    <a:pt x="1852288" y="1709208"/>
                    <a:pt x="175789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221" tIns="187221" rIns="187221" bIns="18722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F01C751-0870-1CDB-3F8E-2D906D7CF636}"/>
                </a:ext>
              </a:extLst>
            </p:cNvPr>
            <p:cNvSpPr/>
            <p:nvPr/>
          </p:nvSpPr>
          <p:spPr>
            <a:xfrm>
              <a:off x="5908922" y="4712579"/>
              <a:ext cx="2424850" cy="1389915"/>
            </a:xfrm>
            <a:custGeom>
              <a:avLst/>
              <a:gdLst>
                <a:gd name="connsiteX0" fmla="*/ 0 w 1928812"/>
                <a:gd name="connsiteY0" fmla="*/ 170921 h 1709208"/>
                <a:gd name="connsiteX1" fmla="*/ 170921 w 1928812"/>
                <a:gd name="connsiteY1" fmla="*/ 0 h 1709208"/>
                <a:gd name="connsiteX2" fmla="*/ 1757891 w 1928812"/>
                <a:gd name="connsiteY2" fmla="*/ 0 h 1709208"/>
                <a:gd name="connsiteX3" fmla="*/ 1928812 w 1928812"/>
                <a:gd name="connsiteY3" fmla="*/ 170921 h 1709208"/>
                <a:gd name="connsiteX4" fmla="*/ 1928812 w 1928812"/>
                <a:gd name="connsiteY4" fmla="*/ 1538287 h 1709208"/>
                <a:gd name="connsiteX5" fmla="*/ 1757891 w 1928812"/>
                <a:gd name="connsiteY5" fmla="*/ 1709208 h 1709208"/>
                <a:gd name="connsiteX6" fmla="*/ 170921 w 1928812"/>
                <a:gd name="connsiteY6" fmla="*/ 1709208 h 1709208"/>
                <a:gd name="connsiteX7" fmla="*/ 0 w 1928812"/>
                <a:gd name="connsiteY7" fmla="*/ 1538287 h 1709208"/>
                <a:gd name="connsiteX8" fmla="*/ 0 w 192881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81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1757891" y="0"/>
                  </a:lnTo>
                  <a:cubicBezTo>
                    <a:pt x="1852288" y="0"/>
                    <a:pt x="1928812" y="76524"/>
                    <a:pt x="1928812" y="170921"/>
                  </a:cubicBezTo>
                  <a:lnTo>
                    <a:pt x="1928812" y="1538287"/>
                  </a:lnTo>
                  <a:cubicBezTo>
                    <a:pt x="1928812" y="1632684"/>
                    <a:pt x="1852288" y="1709208"/>
                    <a:pt x="175789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221" tIns="187221" rIns="187221" bIns="18722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EB6C18E-498F-B0CA-F60A-2FDA0D543E3D}"/>
                </a:ext>
              </a:extLst>
            </p:cNvPr>
            <p:cNvSpPr/>
            <p:nvPr/>
          </p:nvSpPr>
          <p:spPr>
            <a:xfrm>
              <a:off x="6329029" y="1724646"/>
              <a:ext cx="2296779" cy="1389915"/>
            </a:xfrm>
            <a:custGeom>
              <a:avLst/>
              <a:gdLst>
                <a:gd name="connsiteX0" fmla="*/ 0 w 1928812"/>
                <a:gd name="connsiteY0" fmla="*/ 170921 h 1709208"/>
                <a:gd name="connsiteX1" fmla="*/ 170921 w 1928812"/>
                <a:gd name="connsiteY1" fmla="*/ 0 h 1709208"/>
                <a:gd name="connsiteX2" fmla="*/ 1757891 w 1928812"/>
                <a:gd name="connsiteY2" fmla="*/ 0 h 1709208"/>
                <a:gd name="connsiteX3" fmla="*/ 1928812 w 1928812"/>
                <a:gd name="connsiteY3" fmla="*/ 170921 h 1709208"/>
                <a:gd name="connsiteX4" fmla="*/ 1928812 w 1928812"/>
                <a:gd name="connsiteY4" fmla="*/ 1538287 h 1709208"/>
                <a:gd name="connsiteX5" fmla="*/ 1757891 w 1928812"/>
                <a:gd name="connsiteY5" fmla="*/ 1709208 h 1709208"/>
                <a:gd name="connsiteX6" fmla="*/ 170921 w 1928812"/>
                <a:gd name="connsiteY6" fmla="*/ 1709208 h 1709208"/>
                <a:gd name="connsiteX7" fmla="*/ 0 w 1928812"/>
                <a:gd name="connsiteY7" fmla="*/ 1538287 h 1709208"/>
                <a:gd name="connsiteX8" fmla="*/ 0 w 1928812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812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1757891" y="0"/>
                  </a:lnTo>
                  <a:cubicBezTo>
                    <a:pt x="1852288" y="0"/>
                    <a:pt x="1928812" y="76524"/>
                    <a:pt x="1928812" y="170921"/>
                  </a:cubicBezTo>
                  <a:lnTo>
                    <a:pt x="1928812" y="1538287"/>
                  </a:lnTo>
                  <a:cubicBezTo>
                    <a:pt x="1928812" y="1632684"/>
                    <a:pt x="1852288" y="1709208"/>
                    <a:pt x="1757891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231" tIns="267231" rIns="267231" bIns="26723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F48D73B-1F6A-BB6B-7FD8-7BF61E497062}"/>
                </a:ext>
              </a:extLst>
            </p:cNvPr>
            <p:cNvSpPr/>
            <p:nvPr/>
          </p:nvSpPr>
          <p:spPr>
            <a:xfrm>
              <a:off x="3505875" y="4712579"/>
              <a:ext cx="2296779" cy="1389916"/>
            </a:xfrm>
            <a:custGeom>
              <a:avLst/>
              <a:gdLst>
                <a:gd name="connsiteX0" fmla="*/ 0 w 3938635"/>
                <a:gd name="connsiteY0" fmla="*/ 170921 h 1709208"/>
                <a:gd name="connsiteX1" fmla="*/ 170921 w 3938635"/>
                <a:gd name="connsiteY1" fmla="*/ 0 h 1709208"/>
                <a:gd name="connsiteX2" fmla="*/ 3767714 w 3938635"/>
                <a:gd name="connsiteY2" fmla="*/ 0 h 1709208"/>
                <a:gd name="connsiteX3" fmla="*/ 3938635 w 3938635"/>
                <a:gd name="connsiteY3" fmla="*/ 170921 h 1709208"/>
                <a:gd name="connsiteX4" fmla="*/ 3938635 w 3938635"/>
                <a:gd name="connsiteY4" fmla="*/ 1538287 h 1709208"/>
                <a:gd name="connsiteX5" fmla="*/ 3767714 w 3938635"/>
                <a:gd name="connsiteY5" fmla="*/ 1709208 h 1709208"/>
                <a:gd name="connsiteX6" fmla="*/ 170921 w 3938635"/>
                <a:gd name="connsiteY6" fmla="*/ 1709208 h 1709208"/>
                <a:gd name="connsiteX7" fmla="*/ 0 w 3938635"/>
                <a:gd name="connsiteY7" fmla="*/ 1538287 h 1709208"/>
                <a:gd name="connsiteX8" fmla="*/ 0 w 3938635"/>
                <a:gd name="connsiteY8" fmla="*/ 170921 h 1709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8635" h="1709208">
                  <a:moveTo>
                    <a:pt x="0" y="170921"/>
                  </a:moveTo>
                  <a:cubicBezTo>
                    <a:pt x="0" y="76524"/>
                    <a:pt x="76524" y="0"/>
                    <a:pt x="170921" y="0"/>
                  </a:cubicBezTo>
                  <a:lnTo>
                    <a:pt x="3767714" y="0"/>
                  </a:lnTo>
                  <a:cubicBezTo>
                    <a:pt x="3862111" y="0"/>
                    <a:pt x="3938635" y="76524"/>
                    <a:pt x="3938635" y="170921"/>
                  </a:cubicBezTo>
                  <a:lnTo>
                    <a:pt x="3938635" y="1538287"/>
                  </a:lnTo>
                  <a:cubicBezTo>
                    <a:pt x="3938635" y="1632684"/>
                    <a:pt x="3862111" y="1709208"/>
                    <a:pt x="3767714" y="1709208"/>
                  </a:cubicBezTo>
                  <a:lnTo>
                    <a:pt x="170921" y="1709208"/>
                  </a:lnTo>
                  <a:cubicBezTo>
                    <a:pt x="76524" y="1709208"/>
                    <a:pt x="0" y="1632684"/>
                    <a:pt x="0" y="1538287"/>
                  </a:cubicBezTo>
                  <a:lnTo>
                    <a:pt x="0" y="170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7231" tIns="267231" rIns="267231" bIns="26723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571251-5E31-A888-E594-AF181DFDAABD}"/>
              </a:ext>
            </a:extLst>
          </p:cNvPr>
          <p:cNvSpPr/>
          <p:nvPr/>
        </p:nvSpPr>
        <p:spPr>
          <a:xfrm>
            <a:off x="11273742" y="369544"/>
            <a:ext cx="540000" cy="54000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5BECA4-BE5D-90E2-3545-08AEBB739C63}"/>
              </a:ext>
            </a:extLst>
          </p:cNvPr>
          <p:cNvSpPr/>
          <p:nvPr/>
        </p:nvSpPr>
        <p:spPr>
          <a:xfrm>
            <a:off x="11019461" y="4122292"/>
            <a:ext cx="739076" cy="739076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E0C0B0-548E-ED11-105B-FBA47B02FF44}"/>
              </a:ext>
            </a:extLst>
          </p:cNvPr>
          <p:cNvCxnSpPr/>
          <p:nvPr/>
        </p:nvCxnSpPr>
        <p:spPr>
          <a:xfrm>
            <a:off x="567159" y="6701741"/>
            <a:ext cx="11191378" cy="0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258B25-B8D5-EF54-E627-A9169D5E3529}"/>
              </a:ext>
            </a:extLst>
          </p:cNvPr>
          <p:cNvSpPr/>
          <p:nvPr/>
        </p:nvSpPr>
        <p:spPr>
          <a:xfrm>
            <a:off x="378258" y="352976"/>
            <a:ext cx="3853975" cy="9265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dirty="0">
                <a:ln w="0"/>
                <a:solidFill>
                  <a:srgbClr val="00B050">
                    <a:alpha val="60000"/>
                  </a:srgb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CONTENTS</a:t>
            </a:r>
            <a:endParaRPr lang="en-US" altLang="ko-KR" sz="5400" b="0" cap="none" spc="0" dirty="0">
              <a:ln w="0"/>
              <a:solidFill>
                <a:srgbClr val="00B050">
                  <a:alpha val="60000"/>
                </a:srgb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pic>
        <p:nvPicPr>
          <p:cNvPr id="20" name="그래픽 19" descr="원형 차트가 있는 프레젠테이션 단색으로 채워진">
            <a:extLst>
              <a:ext uri="{FF2B5EF4-FFF2-40B4-BE49-F238E27FC236}">
                <a16:creationId xmlns:a16="http://schemas.microsoft.com/office/drawing/2014/main" id="{35928E19-B9F9-AEF6-B3E3-BF7DE1F1B3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494" y="1901399"/>
            <a:ext cx="914400" cy="9144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B0C597-D010-5CE8-D430-9D3030E56B37}"/>
              </a:ext>
            </a:extLst>
          </p:cNvPr>
          <p:cNvSpPr/>
          <p:nvPr/>
        </p:nvSpPr>
        <p:spPr>
          <a:xfrm>
            <a:off x="1326156" y="2023159"/>
            <a:ext cx="174118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</a:t>
            </a:r>
            <a:endParaRPr lang="en-US" altLang="ko-K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2" name="그래픽 21" descr="결정 차트 단색으로 채워진">
            <a:extLst>
              <a:ext uri="{FF2B5EF4-FFF2-40B4-BE49-F238E27FC236}">
                <a16:creationId xmlns:a16="http://schemas.microsoft.com/office/drawing/2014/main" id="{259960AE-AA59-F8F4-6378-C781E7FE1A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494" y="2981609"/>
            <a:ext cx="914400" cy="9144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70DF42-C204-74D6-7105-0656970EA674}"/>
              </a:ext>
            </a:extLst>
          </p:cNvPr>
          <p:cNvSpPr/>
          <p:nvPr/>
        </p:nvSpPr>
        <p:spPr>
          <a:xfrm>
            <a:off x="1575339" y="3130953"/>
            <a:ext cx="210346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설명</a:t>
            </a:r>
            <a:endParaRPr lang="en-US" altLang="ko-K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5" name="그래픽 24" descr="연구 단색으로 채워진">
            <a:extLst>
              <a:ext uri="{FF2B5EF4-FFF2-40B4-BE49-F238E27FC236}">
                <a16:creationId xmlns:a16="http://schemas.microsoft.com/office/drawing/2014/main" id="{B90448E4-E6A9-78AC-9F7F-50B48D133C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494" y="4174004"/>
            <a:ext cx="914400" cy="914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4F1ED7-86AD-9DB5-8638-10F8484A90F3}"/>
              </a:ext>
            </a:extLst>
          </p:cNvPr>
          <p:cNvSpPr/>
          <p:nvPr/>
        </p:nvSpPr>
        <p:spPr>
          <a:xfrm>
            <a:off x="2015607" y="4301865"/>
            <a:ext cx="210346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</a:t>
            </a:r>
            <a:endParaRPr lang="en-US" altLang="ko-K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54FA1A-B474-6308-3E6A-156983EF8B96}"/>
              </a:ext>
            </a:extLst>
          </p:cNvPr>
          <p:cNvSpPr/>
          <p:nvPr/>
        </p:nvSpPr>
        <p:spPr>
          <a:xfrm>
            <a:off x="3501046" y="5594148"/>
            <a:ext cx="90922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8" name="그래픽 27" descr="방사형 차트 단색으로 채워진">
            <a:extLst>
              <a:ext uri="{FF2B5EF4-FFF2-40B4-BE49-F238E27FC236}">
                <a16:creationId xmlns:a16="http://schemas.microsoft.com/office/drawing/2014/main" id="{E8A26416-3BE4-1AA6-C511-55C2145CFE2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756" y="54041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9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C57D7E-FD28-A34A-6CB5-E48CF4A6896F}"/>
              </a:ext>
            </a:extLst>
          </p:cNvPr>
          <p:cNvSpPr/>
          <p:nvPr/>
        </p:nvSpPr>
        <p:spPr>
          <a:xfrm>
            <a:off x="7779679" y="1508760"/>
            <a:ext cx="2910840" cy="40871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이쪽도 뭔가 추가하고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싶네용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직사각형, 스케치, 디자인이(가) 표시된 사진&#10;&#10;자동 생성된 설명">
            <a:extLst>
              <a:ext uri="{FF2B5EF4-FFF2-40B4-BE49-F238E27FC236}">
                <a16:creationId xmlns:a16="http://schemas.microsoft.com/office/drawing/2014/main" id="{35933F23-DD62-757F-5711-D8F0E8AE1D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t="22765" r="13498" b="23019"/>
          <a:stretch/>
        </p:blipFill>
        <p:spPr>
          <a:xfrm>
            <a:off x="1214325" y="1262135"/>
            <a:ext cx="6026296" cy="4434585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5CB3521C-57EA-2C91-8B23-22EFA9C5AB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0174156"/>
                  </p:ext>
                </p:extLst>
              </p:nvPr>
            </p:nvGraphicFramePr>
            <p:xfrm>
              <a:off x="1489367" y="1942855"/>
              <a:ext cx="5544884" cy="3073143"/>
            </p:xfrm>
            <a:graphic>
              <a:graphicData uri="http://schemas.microsoft.com/office/powerpoint/2016/slidezoom">
                <pslz:sldZm>
                  <pslz:sldZmObj sldId="264" cId="654201392">
                    <pslz:zmPr id="{61BA6D1D-EF6F-4B8E-88D5-E810C9AAD87A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44884" cy="307314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슬라이드 확대/축소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id="{5CB3521C-57EA-2C91-8B23-22EFA9C5AB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9367" y="1942855"/>
                <a:ext cx="5544884" cy="3073143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그림 16" descr="선반 위의 책">
            <a:extLst>
              <a:ext uri="{FF2B5EF4-FFF2-40B4-BE49-F238E27FC236}">
                <a16:creationId xmlns:a16="http://schemas.microsoft.com/office/drawing/2014/main" id="{E5B73E9E-9EDE-9FE8-BC8A-E570C37392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055"/>
            <a:ext cx="12192000" cy="2892994"/>
          </a:xfrm>
          <a:prstGeom prst="rect">
            <a:avLst/>
          </a:prstGeom>
        </p:spPr>
      </p:pic>
      <p:pic>
        <p:nvPicPr>
          <p:cNvPr id="16" name="그림 15" descr="선반 위의 책">
            <a:extLst>
              <a:ext uri="{FF2B5EF4-FFF2-40B4-BE49-F238E27FC236}">
                <a16:creationId xmlns:a16="http://schemas.microsoft.com/office/drawing/2014/main" id="{1822F27B-2D45-CA51-C255-C60C089C26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1021"/>
            <a:ext cx="12192000" cy="28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373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013605-21CE-AFD1-2EF4-7CB73E903F07}"/>
              </a:ext>
            </a:extLst>
          </p:cNvPr>
          <p:cNvSpPr/>
          <p:nvPr/>
        </p:nvSpPr>
        <p:spPr>
          <a:xfrm>
            <a:off x="0" y="0"/>
            <a:ext cx="3009418" cy="9265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주제 선정</a:t>
            </a:r>
            <a:endParaRPr lang="en-US" altLang="ko-KR" sz="5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846A57-9B15-5770-FD87-7E24F3EE98D3}"/>
              </a:ext>
            </a:extLst>
          </p:cNvPr>
          <p:cNvSpPr/>
          <p:nvPr/>
        </p:nvSpPr>
        <p:spPr>
          <a:xfrm>
            <a:off x="144684" y="1134318"/>
            <a:ext cx="1082232" cy="42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서론</a:t>
            </a:r>
            <a:endParaRPr lang="en-US" altLang="ko-KR" sz="2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0BFE9-BBA5-1025-1636-1F01474CE422}"/>
              </a:ext>
            </a:extLst>
          </p:cNvPr>
          <p:cNvSpPr txBox="1"/>
          <p:nvPr/>
        </p:nvSpPr>
        <p:spPr>
          <a:xfrm>
            <a:off x="214134" y="1945605"/>
            <a:ext cx="2129742" cy="369332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도시기본계획이란</a:t>
            </a:r>
            <a:r>
              <a:rPr lang="en-US" altLang="ko-KR" dirty="0"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9710F-ECA2-E307-DF66-8304E2DB439F}"/>
              </a:ext>
            </a:extLst>
          </p:cNvPr>
          <p:cNvSpPr txBox="1"/>
          <p:nvPr/>
        </p:nvSpPr>
        <p:spPr>
          <a:xfrm>
            <a:off x="144684" y="2580176"/>
            <a:ext cx="5254907" cy="14773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대도시 서울의 특성에 맞게 재구성된 도시</a:t>
            </a:r>
            <a:r>
              <a:rPr lang="en-US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·</a:t>
            </a:r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군 기본</a:t>
            </a:r>
            <a:endParaRPr lang="en-US" altLang="ko-KR" sz="1800" u="sng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계획으로 한정된 자원을 효율적이고 합리적으로 활용하여 시민들의 삶의 질을 향상시키고</a:t>
            </a:r>
            <a:r>
              <a:rPr lang="en-US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지속가능한 </a:t>
            </a:r>
            <a:endParaRPr lang="en-US" altLang="ko-KR" sz="1800" u="sng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서울시의 발전을 위한 정책 방향을 제시하며 </a:t>
            </a:r>
            <a:endParaRPr lang="en-US" altLang="ko-KR" sz="1800" u="sng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장기적인 도시 발전을 위한 종합계획</a:t>
            </a:r>
            <a:endParaRPr lang="ko-KR" altLang="en-US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EA812-96F0-A81C-A6A7-A6F9F029281C}"/>
              </a:ext>
            </a:extLst>
          </p:cNvPr>
          <p:cNvSpPr txBox="1"/>
          <p:nvPr/>
        </p:nvSpPr>
        <p:spPr>
          <a:xfrm>
            <a:off x="190984" y="4322743"/>
            <a:ext cx="2152892" cy="369332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보행일상권이란</a:t>
            </a:r>
            <a:r>
              <a:rPr lang="en-US" altLang="ko-KR" dirty="0"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83C2A-ABCC-4981-C587-D5F43549B65F}"/>
              </a:ext>
            </a:extLst>
          </p:cNvPr>
          <p:cNvSpPr txBox="1"/>
          <p:nvPr/>
        </p:nvSpPr>
        <p:spPr>
          <a:xfrm>
            <a:off x="144684" y="4864981"/>
            <a:ext cx="4502551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내가 사는 집을 중심으로 주거를 비롯한 </a:t>
            </a:r>
            <a:endParaRPr lang="en-US" altLang="ko-KR" sz="1800" u="sng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업무</a:t>
            </a:r>
            <a:r>
              <a:rPr lang="en-US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·</a:t>
            </a:r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소비</a:t>
            </a:r>
            <a:r>
              <a:rPr lang="en-US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·</a:t>
            </a:r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여가</a:t>
            </a:r>
            <a:r>
              <a:rPr lang="en-US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·</a:t>
            </a:r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문화 등 다양한 활동을 </a:t>
            </a:r>
            <a:endParaRPr lang="en-US" altLang="ko-KR" sz="1800" u="sng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도보</a:t>
            </a:r>
            <a:r>
              <a:rPr lang="en-US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30</a:t>
            </a:r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분 내로 걸어서 누릴 수 있는 </a:t>
            </a:r>
            <a:endParaRPr lang="en-US" altLang="ko-KR" sz="1800" u="sng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800" u="sng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자족적인 생활권을 의미</a:t>
            </a:r>
            <a:endParaRPr lang="ko-KR" altLang="en-US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EAB70A2-CDFD-D831-F94A-A684B0415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408" y="202776"/>
            <a:ext cx="4782101" cy="3113561"/>
          </a:xfrm>
          <a:prstGeom prst="rect">
            <a:avLst/>
          </a:prstGeom>
          <a:ln w="63500">
            <a:solidFill>
              <a:srgbClr val="FFC000"/>
            </a:solidFill>
          </a:ln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822DF34-4BBB-2608-187C-08EDA5715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408" y="3518513"/>
            <a:ext cx="4782101" cy="2913506"/>
          </a:xfrm>
          <a:prstGeom prst="rect">
            <a:avLst/>
          </a:prstGeom>
          <a:ln w="63500">
            <a:solidFill>
              <a:srgbClr val="FFC00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C39CA5-023D-F240-3757-02953C6B21D0}"/>
              </a:ext>
            </a:extLst>
          </p:cNvPr>
          <p:cNvSpPr/>
          <p:nvPr/>
        </p:nvSpPr>
        <p:spPr>
          <a:xfrm>
            <a:off x="4896090" y="0"/>
            <a:ext cx="1187867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alpha val="0"/>
                </a:schemeClr>
              </a:gs>
              <a:gs pos="50000">
                <a:schemeClr val="tx1">
                  <a:alpha val="7000"/>
                </a:schemeClr>
              </a:gs>
              <a:gs pos="100000">
                <a:schemeClr val="tx1"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87A2A6-96BB-AB11-4944-0E8488BEEC73}"/>
              </a:ext>
            </a:extLst>
          </p:cNvPr>
          <p:cNvSpPr/>
          <p:nvPr/>
        </p:nvSpPr>
        <p:spPr>
          <a:xfrm>
            <a:off x="109384" y="6419019"/>
            <a:ext cx="9117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Page7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6F040A-86AE-38CD-AFF0-BE74EC3FEA68}"/>
              </a:ext>
            </a:extLst>
          </p:cNvPr>
          <p:cNvSpPr/>
          <p:nvPr/>
        </p:nvSpPr>
        <p:spPr>
          <a:xfrm>
            <a:off x="11188499" y="6455169"/>
            <a:ext cx="9117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Page8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" name="그래픽 15" descr="도시 단색으로 채워진">
            <a:extLst>
              <a:ext uri="{FF2B5EF4-FFF2-40B4-BE49-F238E27FC236}">
                <a16:creationId xmlns:a16="http://schemas.microsoft.com/office/drawing/2014/main" id="{C77F7126-DDB9-0D85-41AB-2B33170749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5409" y="1710244"/>
            <a:ext cx="674858" cy="674858"/>
          </a:xfrm>
          <a:prstGeom prst="rect">
            <a:avLst/>
          </a:prstGeom>
        </p:spPr>
      </p:pic>
      <p:pic>
        <p:nvPicPr>
          <p:cNvPr id="18" name="그래픽 17" descr="구두 발자국 단색으로 채워진">
            <a:extLst>
              <a:ext uri="{FF2B5EF4-FFF2-40B4-BE49-F238E27FC236}">
                <a16:creationId xmlns:a16="http://schemas.microsoft.com/office/drawing/2014/main" id="{D5B46DC9-60E5-B904-6523-A19D28A2BF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4010" y="4123813"/>
            <a:ext cx="674858" cy="67485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9A6766-24BC-7007-732C-3B9EF07BFE12}"/>
              </a:ext>
            </a:extLst>
          </p:cNvPr>
          <p:cNvSpPr/>
          <p:nvPr/>
        </p:nvSpPr>
        <p:spPr>
          <a:xfrm>
            <a:off x="3449256" y="4123813"/>
            <a:ext cx="1950335" cy="387459"/>
          </a:xfrm>
          <a:prstGeom prst="roundRect">
            <a:avLst>
              <a:gd name="adj" fmla="val 3160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2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서울특별시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, 2040 </a:t>
            </a:r>
            <a:r>
              <a:rPr lang="ko-KR" altLang="ko-KR" sz="12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서울</a:t>
            </a:r>
            <a:endParaRPr lang="en-US" altLang="ko-KR" sz="120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도시기본계획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, 206 </a:t>
            </a:r>
            <a:endParaRPr lang="ko-KR" altLang="en-US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B57B8B4-32F5-A8D4-E4D3-9AF5148B5774}"/>
              </a:ext>
            </a:extLst>
          </p:cNvPr>
          <p:cNvSpPr/>
          <p:nvPr/>
        </p:nvSpPr>
        <p:spPr>
          <a:xfrm>
            <a:off x="3449256" y="6121304"/>
            <a:ext cx="1950335" cy="387459"/>
          </a:xfrm>
          <a:prstGeom prst="roundRect">
            <a:avLst>
              <a:gd name="adj" fmla="val 3160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2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서울특별시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, 2040 </a:t>
            </a:r>
            <a:r>
              <a:rPr lang="ko-KR" altLang="ko-KR" sz="12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서울</a:t>
            </a:r>
            <a:endParaRPr lang="en-US" altLang="ko-KR" sz="120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2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도시기본계획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, 206 </a:t>
            </a:r>
            <a:endParaRPr lang="ko-KR" altLang="en-US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5DA5AD7-9928-25D1-9B27-3B4C09AABAA3}"/>
              </a:ext>
            </a:extLst>
          </p:cNvPr>
          <p:cNvSpPr/>
          <p:nvPr/>
        </p:nvSpPr>
        <p:spPr>
          <a:xfrm>
            <a:off x="8395173" y="914913"/>
            <a:ext cx="2259324" cy="27727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D647F62-0131-6859-58BE-5BCB68CCF4E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647235" y="4975266"/>
            <a:ext cx="2390173" cy="950972"/>
          </a:xfrm>
          <a:prstGeom prst="bentConnector3">
            <a:avLst>
              <a:gd name="adj1" fmla="val 50000"/>
            </a:avLst>
          </a:prstGeom>
          <a:ln w="508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C3A22285-08A2-ADDF-3F69-4298F94DE65A}"/>
              </a:ext>
            </a:extLst>
          </p:cNvPr>
          <p:cNvCxnSpPr>
            <a:cxnSpLocks/>
          </p:cNvCxnSpPr>
          <p:nvPr/>
        </p:nvCxnSpPr>
        <p:spPr>
          <a:xfrm rot="5400000">
            <a:off x="5601465" y="1981371"/>
            <a:ext cx="3783073" cy="2204719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0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013605-21CE-AFD1-2EF4-7CB73E903F07}"/>
              </a:ext>
            </a:extLst>
          </p:cNvPr>
          <p:cNvSpPr/>
          <p:nvPr/>
        </p:nvSpPr>
        <p:spPr>
          <a:xfrm>
            <a:off x="9168615" y="0"/>
            <a:ext cx="3009418" cy="9265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주제 선정</a:t>
            </a:r>
            <a:endParaRPr lang="en-US" altLang="ko-KR" sz="5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846A57-9B15-5770-FD87-7E24F3EE98D3}"/>
              </a:ext>
            </a:extLst>
          </p:cNvPr>
          <p:cNvSpPr/>
          <p:nvPr/>
        </p:nvSpPr>
        <p:spPr>
          <a:xfrm>
            <a:off x="11003202" y="1134318"/>
            <a:ext cx="1082232" cy="42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목표</a:t>
            </a:r>
            <a:endParaRPr lang="en-US" altLang="ko-KR" sz="2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DF6650-2CD1-E68B-1E25-C56E64645EF1}"/>
              </a:ext>
            </a:extLst>
          </p:cNvPr>
          <p:cNvSpPr/>
          <p:nvPr/>
        </p:nvSpPr>
        <p:spPr>
          <a:xfrm>
            <a:off x="4322678" y="0"/>
            <a:ext cx="176128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alpha val="0"/>
                </a:schemeClr>
              </a:gs>
              <a:gs pos="50000">
                <a:schemeClr val="tx1">
                  <a:alpha val="7000"/>
                </a:schemeClr>
              </a:gs>
              <a:gs pos="100000">
                <a:schemeClr val="tx1"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74E84-6BC9-3BF5-0AF1-F509325ED11C}"/>
              </a:ext>
            </a:extLst>
          </p:cNvPr>
          <p:cNvSpPr/>
          <p:nvPr/>
        </p:nvSpPr>
        <p:spPr>
          <a:xfrm>
            <a:off x="109383" y="6419019"/>
            <a:ext cx="9117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Page9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0DF867-4D04-2525-6072-273C8881E1D2}"/>
              </a:ext>
            </a:extLst>
          </p:cNvPr>
          <p:cNvSpPr/>
          <p:nvPr/>
        </p:nvSpPr>
        <p:spPr>
          <a:xfrm>
            <a:off x="11110753" y="6455169"/>
            <a:ext cx="10672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Page10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그림 25" descr="도시 스카이라인의 전망">
            <a:extLst>
              <a:ext uri="{FF2B5EF4-FFF2-40B4-BE49-F238E27FC236}">
                <a16:creationId xmlns:a16="http://schemas.microsoft.com/office/drawing/2014/main" id="{6E925164-7C4E-AE17-18A0-E646419C8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" y="1784538"/>
            <a:ext cx="5903089" cy="4599755"/>
          </a:xfrm>
          <a:prstGeom prst="rect">
            <a:avLst/>
          </a:prstGeom>
          <a:ln w="63500">
            <a:solidFill>
              <a:srgbClr val="00B050"/>
            </a:solidFill>
          </a:ln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24C0F38-FFA7-F666-24F6-76669D1EF2CF}"/>
              </a:ext>
            </a:extLst>
          </p:cNvPr>
          <p:cNvSpPr/>
          <p:nvPr/>
        </p:nvSpPr>
        <p:spPr>
          <a:xfrm>
            <a:off x="714941" y="1951011"/>
            <a:ext cx="4488377" cy="1304188"/>
          </a:xfrm>
          <a:prstGeom prst="round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래픽 27" descr="지구본: 아시아 및 오스트레일리아  단색으로 채워진">
            <a:extLst>
              <a:ext uri="{FF2B5EF4-FFF2-40B4-BE49-F238E27FC236}">
                <a16:creationId xmlns:a16="http://schemas.microsoft.com/office/drawing/2014/main" id="{DE93837F-934D-570F-F4B5-E3D98920A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5368" y="2215355"/>
            <a:ext cx="914400" cy="914400"/>
          </a:xfrm>
          <a:prstGeom prst="rect">
            <a:avLst/>
          </a:prstGeom>
        </p:spPr>
      </p:pic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32295038-D1D1-862C-37EF-2F18E477950F}"/>
              </a:ext>
            </a:extLst>
          </p:cNvPr>
          <p:cNvSpPr/>
          <p:nvPr/>
        </p:nvSpPr>
        <p:spPr>
          <a:xfrm rot="16200000">
            <a:off x="811685" y="899550"/>
            <a:ext cx="1761280" cy="1766087"/>
          </a:xfrm>
          <a:prstGeom prst="bentArrow">
            <a:avLst>
              <a:gd name="adj1" fmla="val 7256"/>
              <a:gd name="adj2" fmla="val 11199"/>
              <a:gd name="adj3" fmla="val 25000"/>
              <a:gd name="adj4" fmla="val 7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화살표: 굽음 29">
            <a:extLst>
              <a:ext uri="{FF2B5EF4-FFF2-40B4-BE49-F238E27FC236}">
                <a16:creationId xmlns:a16="http://schemas.microsoft.com/office/drawing/2014/main" id="{1977688B-0E53-9D07-78AA-0E87660B0B70}"/>
              </a:ext>
            </a:extLst>
          </p:cNvPr>
          <p:cNvSpPr/>
          <p:nvPr/>
        </p:nvSpPr>
        <p:spPr>
          <a:xfrm rot="5400000" flipH="1">
            <a:off x="3489556" y="899551"/>
            <a:ext cx="1761280" cy="1766087"/>
          </a:xfrm>
          <a:prstGeom prst="bentArrow">
            <a:avLst>
              <a:gd name="adj1" fmla="val 7256"/>
              <a:gd name="adj2" fmla="val 11199"/>
              <a:gd name="adj3" fmla="val 25000"/>
              <a:gd name="adj4" fmla="val 7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A306835-5C90-7C2C-C62F-F9FE0361360F}"/>
              </a:ext>
            </a:extLst>
          </p:cNvPr>
          <p:cNvSpPr/>
          <p:nvPr/>
        </p:nvSpPr>
        <p:spPr>
          <a:xfrm>
            <a:off x="14174" y="185195"/>
            <a:ext cx="2013995" cy="682032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시민의 질 향상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89DE91-EA11-A05E-622B-08C5722D17E1}"/>
              </a:ext>
            </a:extLst>
          </p:cNvPr>
          <p:cNvSpPr/>
          <p:nvPr/>
        </p:nvSpPr>
        <p:spPr>
          <a:xfrm>
            <a:off x="1072737" y="4736193"/>
            <a:ext cx="3981691" cy="1284789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1B7CAE-9D2B-8C8B-EEA9-068298056586}"/>
              </a:ext>
            </a:extLst>
          </p:cNvPr>
          <p:cNvSpPr/>
          <p:nvPr/>
        </p:nvSpPr>
        <p:spPr>
          <a:xfrm>
            <a:off x="1072737" y="4820653"/>
            <a:ext cx="391966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gradFill>
                  <a:gsLst>
                    <a:gs pos="0">
                      <a:srgbClr val="00B0F0"/>
                    </a:gs>
                    <a:gs pos="50000">
                      <a:srgbClr val="FFFF00"/>
                    </a:gs>
                    <a:gs pos="100000">
                      <a:srgbClr val="FFC000"/>
                    </a:gs>
                  </a:gsLst>
                  <a:lin ang="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글로벌 도시로 </a:t>
            </a:r>
            <a:endParaRPr lang="en-US" altLang="ko-KR" sz="3600" dirty="0">
              <a:ln w="0"/>
              <a:gradFill>
                <a:gsLst>
                  <a:gs pos="0">
                    <a:srgbClr val="00B0F0"/>
                  </a:gs>
                  <a:gs pos="50000">
                    <a:srgbClr val="FFFF00"/>
                  </a:gs>
                  <a:gs pos="100000">
                    <a:srgbClr val="FFC000"/>
                  </a:gs>
                </a:gsLst>
                <a:lin ang="0" scaled="1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600" dirty="0">
                <a:ln w="0"/>
                <a:gradFill>
                  <a:gsLst>
                    <a:gs pos="0">
                      <a:srgbClr val="00B0F0"/>
                    </a:gs>
                    <a:gs pos="50000">
                      <a:srgbClr val="FFFF00"/>
                    </a:gs>
                    <a:gs pos="100000">
                      <a:srgbClr val="FFC000"/>
                    </a:gs>
                  </a:gsLst>
                  <a:lin ang="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나아가기 위한 발판</a:t>
            </a:r>
            <a:endParaRPr lang="en-US" altLang="ko-KR" sz="3600" b="0" cap="none" spc="0" dirty="0">
              <a:ln w="0"/>
              <a:gradFill>
                <a:gsLst>
                  <a:gs pos="0">
                    <a:srgbClr val="00B0F0"/>
                  </a:gs>
                  <a:gs pos="50000">
                    <a:srgbClr val="FFFF00"/>
                  </a:gs>
                  <a:gs pos="100000">
                    <a:srgbClr val="FFC000"/>
                  </a:gs>
                </a:gsLst>
                <a:lin ang="0" scaled="1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C63658-8AF8-BDB9-5314-54DE46129D47}"/>
              </a:ext>
            </a:extLst>
          </p:cNvPr>
          <p:cNvSpPr/>
          <p:nvPr/>
        </p:nvSpPr>
        <p:spPr>
          <a:xfrm>
            <a:off x="1755615" y="2663234"/>
            <a:ext cx="7906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LIVE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8FC1EF-A1DC-502D-4FB6-CFDA17395016}"/>
              </a:ext>
            </a:extLst>
          </p:cNvPr>
          <p:cNvSpPr/>
          <p:nvPr/>
        </p:nvSpPr>
        <p:spPr>
          <a:xfrm>
            <a:off x="3345480" y="2663234"/>
            <a:ext cx="11320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WORK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CD8447-C5F4-89DF-6A7F-B3E3744331C9}"/>
              </a:ext>
            </a:extLst>
          </p:cNvPr>
          <p:cNvSpPr/>
          <p:nvPr/>
        </p:nvSpPr>
        <p:spPr>
          <a:xfrm>
            <a:off x="2579624" y="1885203"/>
            <a:ext cx="9058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0558AC4-648B-AFED-3AAC-5707455AC70B}"/>
              </a:ext>
            </a:extLst>
          </p:cNvPr>
          <p:cNvSpPr/>
          <p:nvPr/>
        </p:nvSpPr>
        <p:spPr>
          <a:xfrm>
            <a:off x="4763811" y="4499446"/>
            <a:ext cx="557022" cy="557954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22B4A1A-1189-4AE3-262B-C8B933C2CCFF}"/>
              </a:ext>
            </a:extLst>
          </p:cNvPr>
          <p:cNvSpPr/>
          <p:nvPr/>
        </p:nvSpPr>
        <p:spPr>
          <a:xfrm>
            <a:off x="794226" y="4499446"/>
            <a:ext cx="557022" cy="557954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C50422-EC72-092D-6606-2B6031E875C1}"/>
              </a:ext>
            </a:extLst>
          </p:cNvPr>
          <p:cNvSpPr/>
          <p:nvPr/>
        </p:nvSpPr>
        <p:spPr>
          <a:xfrm>
            <a:off x="794226" y="5729018"/>
            <a:ext cx="557022" cy="557954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87D4115-8A69-C769-059F-12A57D7184E4}"/>
              </a:ext>
            </a:extLst>
          </p:cNvPr>
          <p:cNvSpPr/>
          <p:nvPr/>
        </p:nvSpPr>
        <p:spPr>
          <a:xfrm>
            <a:off x="4763811" y="5729018"/>
            <a:ext cx="557022" cy="557954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619B43A-56ED-4A9E-75C6-E8EB147F933F}"/>
              </a:ext>
            </a:extLst>
          </p:cNvPr>
          <p:cNvSpPr/>
          <p:nvPr/>
        </p:nvSpPr>
        <p:spPr>
          <a:xfrm>
            <a:off x="3985402" y="185195"/>
            <a:ext cx="2013995" cy="682032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도시 경쟁력 상승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29A6A1-D915-BEBB-90E2-3CDB1E1A8D8E}"/>
              </a:ext>
            </a:extLst>
          </p:cNvPr>
          <p:cNvSpPr txBox="1"/>
          <p:nvPr/>
        </p:nvSpPr>
        <p:spPr>
          <a:xfrm>
            <a:off x="7077659" y="1873871"/>
            <a:ext cx="44666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 진행형인만큼 사업의 진행성이 없는 상태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데이터를 집약하여 분석 시행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 점수가 넘어가는 곳을 선발하여 보행일상권 후보 지역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점수가 미달되는 곳도 선정하여 낙후지역을 확인해볼 예정 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4255EA4-0AD4-F328-8BC0-F806729AC26B}"/>
              </a:ext>
            </a:extLst>
          </p:cNvPr>
          <p:cNvSpPr/>
          <p:nvPr/>
        </p:nvSpPr>
        <p:spPr>
          <a:xfrm>
            <a:off x="7255996" y="5225024"/>
            <a:ext cx="4188478" cy="76319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오른쪽 부분 더 추가할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내용이나 사진</a:t>
            </a:r>
            <a:r>
              <a:rPr lang="en-US" altLang="ko-KR" dirty="0">
                <a:solidFill>
                  <a:schemeClr val="tx1"/>
                </a:solidFill>
              </a:rPr>
              <a:t>? Or </a:t>
            </a:r>
            <a:r>
              <a:rPr lang="ko-KR" altLang="en-US" dirty="0">
                <a:solidFill>
                  <a:schemeClr val="tx1"/>
                </a:solidFill>
              </a:rPr>
              <a:t>도형 </a:t>
            </a:r>
          </a:p>
        </p:txBody>
      </p:sp>
      <p:sp>
        <p:nvSpPr>
          <p:cNvPr id="50" name="화살표: 오른쪽으로 구부러짐 49">
            <a:extLst>
              <a:ext uri="{FF2B5EF4-FFF2-40B4-BE49-F238E27FC236}">
                <a16:creationId xmlns:a16="http://schemas.microsoft.com/office/drawing/2014/main" id="{F55247A0-CA73-0D25-B631-7CF309E9CA45}"/>
              </a:ext>
            </a:extLst>
          </p:cNvPr>
          <p:cNvSpPr/>
          <p:nvPr/>
        </p:nvSpPr>
        <p:spPr>
          <a:xfrm>
            <a:off x="2190119" y="335447"/>
            <a:ext cx="408750" cy="472396"/>
          </a:xfrm>
          <a:prstGeom prst="curved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화살표: 오른쪽으로 구부러짐 50">
            <a:extLst>
              <a:ext uri="{FF2B5EF4-FFF2-40B4-BE49-F238E27FC236}">
                <a16:creationId xmlns:a16="http://schemas.microsoft.com/office/drawing/2014/main" id="{B1E265BB-2D2C-59D3-B72B-CBFD6C518F8A}"/>
              </a:ext>
            </a:extLst>
          </p:cNvPr>
          <p:cNvSpPr/>
          <p:nvPr/>
        </p:nvSpPr>
        <p:spPr>
          <a:xfrm flipH="1">
            <a:off x="3420918" y="356382"/>
            <a:ext cx="408750" cy="472396"/>
          </a:xfrm>
          <a:prstGeom prst="curved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3" name="그래픽 52" descr="과녁 단색으로 채워진">
            <a:extLst>
              <a:ext uri="{FF2B5EF4-FFF2-40B4-BE49-F238E27FC236}">
                <a16:creationId xmlns:a16="http://schemas.microsoft.com/office/drawing/2014/main" id="{4BADC26B-8E53-00DB-48C6-47EFAA7A09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4061" y="1144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9917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013605-21CE-AFD1-2EF4-7CB73E903F07}"/>
              </a:ext>
            </a:extLst>
          </p:cNvPr>
          <p:cNvSpPr/>
          <p:nvPr/>
        </p:nvSpPr>
        <p:spPr>
          <a:xfrm>
            <a:off x="-1" y="0"/>
            <a:ext cx="4525701" cy="9265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선행 연구 조사</a:t>
            </a:r>
            <a:endParaRPr lang="en-US" altLang="ko-KR" sz="5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F13ED8-43F6-141E-D2A2-075A9284C8BF}"/>
              </a:ext>
            </a:extLst>
          </p:cNvPr>
          <p:cNvSpPr/>
          <p:nvPr/>
        </p:nvSpPr>
        <p:spPr>
          <a:xfrm>
            <a:off x="4322678" y="0"/>
            <a:ext cx="176128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alpha val="0"/>
                </a:schemeClr>
              </a:gs>
              <a:gs pos="50000">
                <a:schemeClr val="tx1">
                  <a:alpha val="7000"/>
                </a:schemeClr>
              </a:gs>
              <a:gs pos="100000">
                <a:schemeClr val="tx1"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003ECE-EA90-8946-EC8F-CF7735ACFFB4}"/>
              </a:ext>
            </a:extLst>
          </p:cNvPr>
          <p:cNvSpPr/>
          <p:nvPr/>
        </p:nvSpPr>
        <p:spPr>
          <a:xfrm>
            <a:off x="182879" y="926547"/>
            <a:ext cx="1143001" cy="5455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사례</a:t>
            </a:r>
            <a:r>
              <a:rPr lang="en-US" altLang="ko-KR" sz="2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1)</a:t>
            </a:r>
            <a:endParaRPr lang="en-US" altLang="ko-KR" sz="2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B71B43-0280-4D00-C6A8-EC377CBB2A43}"/>
              </a:ext>
            </a:extLst>
          </p:cNvPr>
          <p:cNvSpPr/>
          <p:nvPr/>
        </p:nvSpPr>
        <p:spPr>
          <a:xfrm>
            <a:off x="1181652" y="926547"/>
            <a:ext cx="35269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일본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건강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• 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의료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복지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마을의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일상생활권역 기준 제시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E811A-02FD-8177-3A2E-F337A7CAAB36}"/>
              </a:ext>
            </a:extLst>
          </p:cNvPr>
          <p:cNvSpPr txBox="1"/>
          <p:nvPr/>
        </p:nvSpPr>
        <p:spPr>
          <a:xfrm>
            <a:off x="548640" y="1935480"/>
            <a:ext cx="4724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고령사회 대응을 위한 도시 정책으로 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건강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의료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</a:p>
          <a:p>
            <a:pPr algn="l"/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복지 마을 만들기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도입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정책은 지역 내에서 </a:t>
            </a:r>
            <a:endParaRPr lang="en-US" altLang="ko-KR" sz="16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일상생활 서비스를 제공하고 일상생활권역을 형성</a:t>
            </a:r>
            <a:endParaRPr lang="en-US" altLang="ko-KR" sz="16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하는 개념을 기반으로 함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6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일상생활권역은 주민들이 약 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 이내에 필요한 서비스를 이용할 수 있는 약 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1km x 2km 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범위로 설정되며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도보 이동 가능한 도보권역을 포함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algn="l">
              <a:buFont typeface="+mj-lt"/>
              <a:buAutoNum type="arabicPeriod"/>
            </a:pPr>
            <a:endParaRPr lang="en-US" altLang="ko-KR" sz="16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정책은 커뮤니티 센터 및 다양한 시설을 중심</a:t>
            </a:r>
            <a:endParaRPr lang="en-US" altLang="ko-KR" sz="16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상가나 초등학교 근처에 위치시켜 기능을 확장하고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시설을 결합하여 세대 간 교류를 촉진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algn="l">
              <a:buFont typeface="+mj-lt"/>
              <a:buAutoNum type="arabicPeriod"/>
            </a:pPr>
            <a:endParaRPr lang="en-US" altLang="ko-KR" sz="16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시설로는 지역포괄지원센터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교류시설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지구 내 공원이 포함되며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0" i="0" dirty="0" err="1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도보권</a:t>
            </a:r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내에서는 어르신 돌봄</a:t>
            </a:r>
            <a:endParaRPr lang="en-US" altLang="ko-KR" sz="16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센터와 근린공원 등이 제공</a:t>
            </a:r>
            <a:r>
              <a:rPr lang="en-US" altLang="ko-KR" sz="16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EA213-6ECC-BDD9-09A5-A56C4265F3F7}"/>
              </a:ext>
            </a:extLst>
          </p:cNvPr>
          <p:cNvSpPr/>
          <p:nvPr/>
        </p:nvSpPr>
        <p:spPr>
          <a:xfrm>
            <a:off x="31638" y="6419019"/>
            <a:ext cx="10672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Page11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1D8C41-359B-4870-905E-F635E187516E}"/>
              </a:ext>
            </a:extLst>
          </p:cNvPr>
          <p:cNvSpPr/>
          <p:nvPr/>
        </p:nvSpPr>
        <p:spPr>
          <a:xfrm>
            <a:off x="11110753" y="6455169"/>
            <a:ext cx="10672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Page12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 descr="도표, 지도, 텍스트이(가) 표시된 사진&#10;&#10;자동 생성된 설명">
            <a:extLst>
              <a:ext uri="{FF2B5EF4-FFF2-40B4-BE49-F238E27FC236}">
                <a16:creationId xmlns:a16="http://schemas.microsoft.com/office/drawing/2014/main" id="{DA24B136-0933-72FE-E58E-57BA7CDCD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04" y="1280490"/>
            <a:ext cx="5898391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635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528</Words>
  <Application>Microsoft Office PowerPoint</Application>
  <PresentationFormat>와이드스크린</PresentationFormat>
  <Paragraphs>114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나눔고딕 ExtraBold</vt:lpstr>
      <vt:lpstr>맑은 고딕</vt:lpstr>
      <vt:lpstr>Arial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김정훈</dc:creator>
  <cp:lastModifiedBy>김정훈</cp:lastModifiedBy>
  <cp:revision>21</cp:revision>
  <dcterms:created xsi:type="dcterms:W3CDTF">2023-10-16T00:41:35Z</dcterms:created>
  <dcterms:modified xsi:type="dcterms:W3CDTF">2023-10-25T12:39:04Z</dcterms:modified>
</cp:coreProperties>
</file>